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30"/>
  </p:notesMasterIdLst>
  <p:sldIdLst>
    <p:sldId id="28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75" d="100"/>
          <a:sy n="175" d="100"/>
        </p:scale>
        <p:origin x="-18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743364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docs.pivotal.io/pivotalcf/services/route-services.html%23architectur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Clr>
                <a:schemeClr val="dk1"/>
              </a:buClr>
              <a:buSzPct val="25000"/>
            </a:pPr>
            <a:r>
              <a:rPr lang="en-US" dirty="0">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6" name="Shape 69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2" name="Shape 70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368300" y="679450"/>
            <a:ext cx="6045199"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38" name="Shape 73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lnSpc>
                <a:spcPct val="130000"/>
              </a:lnSpc>
              <a:spcBef>
                <a:spcPts val="1100"/>
              </a:spcBef>
              <a:buClr>
                <a:schemeClr val="dk1"/>
              </a:buClr>
              <a:buSzPct val="100000"/>
              <a:buFont typeface="Arial"/>
              <a:buNone/>
            </a:pPr>
            <a:r>
              <a:rPr lang="en-US" sz="1100">
                <a:solidFill>
                  <a:srgbClr val="454645"/>
                </a:solidFill>
                <a:highlight>
                  <a:srgbClr val="FFFFFF"/>
                </a:highlight>
                <a:latin typeface="Proxima Nova"/>
                <a:ea typeface="Proxima Nova"/>
                <a:cs typeface="Proxima Nova"/>
                <a:sym typeface="Proxima Nova"/>
              </a:rPr>
              <a:t>There’s now a better way: Route Services in Pivotal Cloud Foundry (PCF). Route Services are a new type of marketplace service that developers insert into the request path for their application. These services intercept requests at the edge of PCF and help you to consistently deliver more secure, robust applications. There are three major reasons our customers wanted this functionality:</a:t>
            </a:r>
          </a:p>
          <a:p>
            <a:pPr lvl="0" rtl="0">
              <a:lnSpc>
                <a:spcPct val="130000"/>
              </a:lnSpc>
              <a:spcBef>
                <a:spcPts val="1100"/>
              </a:spcBef>
              <a:buClr>
                <a:schemeClr val="dk1"/>
              </a:buClr>
              <a:buSzPct val="100000"/>
              <a:buFont typeface="Arial"/>
              <a:buNone/>
            </a:pPr>
            <a:endParaRPr sz="1100">
              <a:solidFill>
                <a:srgbClr val="454645"/>
              </a:solidFill>
              <a:highlight>
                <a:srgbClr val="FFFFFF"/>
              </a:highlight>
              <a:latin typeface="Proxima Nova"/>
              <a:ea typeface="Proxima Nova"/>
              <a:cs typeface="Proxima Nova"/>
              <a:sym typeface="Proxima Nova"/>
            </a:endParaRPr>
          </a:p>
          <a:p>
            <a:pPr lvl="0" rtl="0">
              <a:lnSpc>
                <a:spcPct val="130000"/>
              </a:lnSpc>
              <a:spcBef>
                <a:spcPts val="1100"/>
              </a:spcBef>
              <a:buClr>
                <a:schemeClr val="dk1"/>
              </a:buClr>
              <a:buSzPct val="100000"/>
              <a:buFont typeface="Arial"/>
              <a:buNone/>
            </a:pPr>
            <a:r>
              <a:rPr lang="en-US" sz="1100">
                <a:solidFill>
                  <a:srgbClr val="454645"/>
                </a:solidFill>
                <a:highlight>
                  <a:srgbClr val="FFFFFF"/>
                </a:highlight>
                <a:latin typeface="Proxima Nova"/>
                <a:ea typeface="Proxima Nova"/>
                <a:cs typeface="Proxima Nova"/>
                <a:sym typeface="Proxima Nova"/>
              </a:rPr>
              <a:t>A new type of service bound to a route. GoRouter can send that information the service - filters, transformations, and send it back to the GoRouter. Route to the specific container. Communication is https. Http header is updated. </a:t>
            </a:r>
          </a:p>
          <a:p>
            <a:pPr lvl="0" rtl="0">
              <a:lnSpc>
                <a:spcPct val="115000"/>
              </a:lnSpc>
              <a:spcBef>
                <a:spcPts val="0"/>
              </a:spcBef>
              <a:buClr>
                <a:schemeClr val="dk1"/>
              </a:buClr>
              <a:buSzPct val="100000"/>
              <a:buFont typeface="Arial"/>
              <a:buNone/>
            </a:pPr>
            <a:endParaRPr sz="1100">
              <a:solidFill>
                <a:srgbClr val="454645"/>
              </a:solidFill>
              <a:highlight>
                <a:srgbClr val="FFFFFF"/>
              </a:highlight>
              <a:latin typeface="Proxima Nova"/>
              <a:ea typeface="Proxima Nova"/>
              <a:cs typeface="Proxima Nova"/>
              <a:sym typeface="Proxima Nova"/>
            </a:endParaRPr>
          </a:p>
          <a:p>
            <a:pPr marL="457200" marR="0" lvl="1" indent="-342900" algn="l" rtl="0">
              <a:lnSpc>
                <a:spcPct val="80000"/>
              </a:lnSpc>
              <a:spcBef>
                <a:spcPts val="0"/>
              </a:spcBef>
              <a:spcAft>
                <a:spcPts val="0"/>
              </a:spcAft>
              <a:buClr>
                <a:schemeClr val="accent1"/>
              </a:buClr>
              <a:buSzPct val="25000"/>
              <a:buFont typeface="Verdana"/>
              <a:buNone/>
            </a:pPr>
            <a:endParaRPr sz="989">
              <a:solidFill>
                <a:schemeClr val="lt2"/>
              </a:solidFill>
              <a:latin typeface="Arial"/>
              <a:ea typeface="Arial"/>
              <a:cs typeface="Arial"/>
              <a:sym typeface="Arial"/>
            </a:endParaRPr>
          </a:p>
          <a:p>
            <a:pPr marL="2116137" marR="0" lvl="3" indent="-350836" algn="l" rtl="0">
              <a:lnSpc>
                <a:spcPct val="80000"/>
              </a:lnSpc>
              <a:spcBef>
                <a:spcPts val="0"/>
              </a:spcBef>
              <a:spcAft>
                <a:spcPts val="0"/>
              </a:spcAft>
              <a:buClr>
                <a:schemeClr val="accent1"/>
              </a:buClr>
              <a:buSzPct val="25000"/>
              <a:buFont typeface="Verdana"/>
              <a:buNone/>
            </a:pPr>
            <a:endParaRPr sz="989" b="0" i="0" u="none" strike="noStrike" cap="none">
              <a:solidFill>
                <a:schemeClr val="lt2"/>
              </a:solidFill>
              <a:latin typeface="Arial"/>
              <a:ea typeface="Arial"/>
              <a:cs typeface="Arial"/>
              <a:sym typeface="Arial"/>
            </a:endParaRPr>
          </a:p>
          <a:p>
            <a:pPr marL="339642" marR="0" lvl="0" indent="-339642" algn="l" rtl="0">
              <a:lnSpc>
                <a:spcPct val="80000"/>
              </a:lnSpc>
              <a:spcBef>
                <a:spcPts val="0"/>
              </a:spcBef>
              <a:buClr>
                <a:schemeClr val="dk1"/>
              </a:buClr>
              <a:buSzPct val="100833"/>
              <a:buFont typeface="Arial"/>
              <a:buNone/>
            </a:pPr>
            <a:endParaRPr sz="121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368300" y="679450"/>
            <a:ext cx="6045199"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5" name="Shape 7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marR="0" lvl="1" indent="-342900" algn="l" rtl="0">
              <a:lnSpc>
                <a:spcPct val="80000"/>
              </a:lnSpc>
              <a:spcBef>
                <a:spcPts val="0"/>
              </a:spcBef>
              <a:spcAft>
                <a:spcPts val="0"/>
              </a:spcAft>
              <a:buClr>
                <a:srgbClr val="000000"/>
              </a:buClr>
              <a:buSzPct val="98900"/>
              <a:buFont typeface="Verdana"/>
              <a:buChar char="–"/>
            </a:pPr>
            <a:r>
              <a:rPr lang="en-US" sz="989" b="0" i="0" u="none" strike="noStrike" cap="none">
                <a:solidFill>
                  <a:srgbClr val="000000"/>
                </a:solidFill>
                <a:latin typeface="Arial"/>
                <a:ea typeface="Arial"/>
                <a:cs typeface="Arial"/>
                <a:sym typeface="Arial"/>
              </a:rPr>
              <a:t>What business needs does route services address for our customers?</a:t>
            </a:r>
          </a:p>
          <a:p>
            <a:pPr marL="457200" marR="0" lvl="2" indent="-342900" algn="l" rtl="0">
              <a:lnSpc>
                <a:spcPct val="80000"/>
              </a:lnSpc>
              <a:spcBef>
                <a:spcPts val="0"/>
              </a:spcBef>
              <a:spcAft>
                <a:spcPts val="0"/>
              </a:spcAft>
              <a:buClr>
                <a:srgbClr val="000000"/>
              </a:buClr>
              <a:buSzPct val="98900"/>
              <a:buFont typeface="Verdana"/>
              <a:buChar char="▪"/>
            </a:pPr>
            <a:r>
              <a:rPr lang="en-US" sz="989" b="0" i="0" u="none" strike="noStrike" cap="none">
                <a:solidFill>
                  <a:srgbClr val="000000"/>
                </a:solidFill>
                <a:latin typeface="Arial"/>
                <a:ea typeface="Arial"/>
                <a:cs typeface="Arial"/>
                <a:sym typeface="Arial"/>
              </a:rPr>
              <a:t>Time to market for differentiated capabilities in the realms of…</a:t>
            </a:r>
          </a:p>
          <a:p>
            <a:pPr marL="2116137" marR="0" lvl="3" indent="-350836" algn="l" rtl="0">
              <a:lnSpc>
                <a:spcPct val="80000"/>
              </a:lnSpc>
              <a:spcBef>
                <a:spcPts val="0"/>
              </a:spcBef>
              <a:spcAft>
                <a:spcPts val="0"/>
              </a:spcAft>
              <a:buClr>
                <a:srgbClr val="000000"/>
              </a:buClr>
              <a:buSzPct val="98900"/>
              <a:buFont typeface="Verdana"/>
              <a:buChar char="—"/>
            </a:pPr>
            <a:r>
              <a:rPr lang="en-US" sz="989" b="0" i="0" u="none" strike="noStrike" cap="none">
                <a:solidFill>
                  <a:srgbClr val="000000"/>
                </a:solidFill>
                <a:latin typeface="Arial"/>
                <a:ea typeface="Arial"/>
                <a:cs typeface="Arial"/>
                <a:sym typeface="Arial"/>
              </a:rPr>
              <a:t>Real Time Analytics: Report on and analyze real time behavior, events based on network – level information</a:t>
            </a:r>
          </a:p>
          <a:p>
            <a:pPr marL="2116137" marR="0" lvl="3" indent="-350836" algn="l" rtl="0">
              <a:lnSpc>
                <a:spcPct val="80000"/>
              </a:lnSpc>
              <a:spcBef>
                <a:spcPts val="0"/>
              </a:spcBef>
              <a:spcAft>
                <a:spcPts val="0"/>
              </a:spcAft>
              <a:buClr>
                <a:srgbClr val="000000"/>
              </a:buClr>
              <a:buSzPct val="98900"/>
              <a:buFont typeface="Verdana"/>
              <a:buChar char="—"/>
            </a:pPr>
            <a:r>
              <a:rPr lang="en-US" sz="989" b="0" i="0" u="none" strike="noStrike" cap="none">
                <a:solidFill>
                  <a:srgbClr val="000000"/>
                </a:solidFill>
                <a:latin typeface="Arial"/>
                <a:ea typeface="Arial"/>
                <a:cs typeface="Arial"/>
                <a:sym typeface="Arial"/>
              </a:rPr>
              <a:t>Compliance, Security</a:t>
            </a:r>
          </a:p>
          <a:p>
            <a:pPr marL="2116137" marR="0" lvl="3" indent="-350836" algn="l" rtl="0">
              <a:lnSpc>
                <a:spcPct val="80000"/>
              </a:lnSpc>
              <a:spcBef>
                <a:spcPts val="0"/>
              </a:spcBef>
              <a:spcAft>
                <a:spcPts val="0"/>
              </a:spcAft>
              <a:buClr>
                <a:srgbClr val="000000"/>
              </a:buClr>
              <a:buSzPct val="98900"/>
              <a:buFont typeface="Verdana"/>
              <a:buChar char="—"/>
            </a:pPr>
            <a:r>
              <a:rPr lang="en-US" sz="989" b="0" i="0" u="none" strike="noStrike" cap="none">
                <a:solidFill>
                  <a:srgbClr val="000000"/>
                </a:solidFill>
                <a:latin typeface="Arial"/>
                <a:ea typeface="Arial"/>
                <a:cs typeface="Arial"/>
                <a:sym typeface="Arial"/>
              </a:rPr>
              <a:t>Performance, Reliability</a:t>
            </a:r>
          </a:p>
          <a:p>
            <a:pPr marL="457200" marR="0" lvl="1" indent="-342900" algn="l" rtl="0">
              <a:lnSpc>
                <a:spcPct val="80000"/>
              </a:lnSpc>
              <a:spcBef>
                <a:spcPts val="0"/>
              </a:spcBef>
              <a:spcAft>
                <a:spcPts val="0"/>
              </a:spcAft>
              <a:buClr>
                <a:srgbClr val="000000"/>
              </a:buClr>
              <a:buSzPct val="98900"/>
              <a:buFont typeface="Verdana"/>
              <a:buChar char="–"/>
            </a:pPr>
            <a:r>
              <a:rPr lang="en-US" sz="989" b="0" i="0" u="none" strike="noStrike" cap="none">
                <a:solidFill>
                  <a:srgbClr val="000000"/>
                </a:solidFill>
                <a:latin typeface="Arial"/>
                <a:ea typeface="Arial"/>
                <a:cs typeface="Arial"/>
                <a:sym typeface="Arial"/>
              </a:rPr>
              <a:t>How can customers get various route services, now and in the future? </a:t>
            </a:r>
          </a:p>
          <a:p>
            <a:pPr marL="2116137" marR="0" lvl="3" indent="-350836" algn="l" rtl="0">
              <a:lnSpc>
                <a:spcPct val="80000"/>
              </a:lnSpc>
              <a:spcBef>
                <a:spcPts val="0"/>
              </a:spcBef>
              <a:spcAft>
                <a:spcPts val="0"/>
              </a:spcAft>
              <a:buClr>
                <a:srgbClr val="000000"/>
              </a:buClr>
              <a:buSzPct val="98900"/>
              <a:buFont typeface="Verdana"/>
              <a:buChar char="—"/>
            </a:pPr>
            <a:r>
              <a:rPr lang="en-US" sz="989" b="0" i="0" u="none" strike="noStrike" cap="none">
                <a:solidFill>
                  <a:srgbClr val="000000"/>
                </a:solidFill>
                <a:latin typeface="Arial"/>
                <a:ea typeface="Arial"/>
                <a:cs typeface="Arial"/>
                <a:sym typeface="Arial"/>
              </a:rPr>
              <a:t>From Pivotal</a:t>
            </a:r>
          </a:p>
          <a:p>
            <a:pPr marL="2116137" marR="0" lvl="3" indent="-350836" algn="l" rtl="0">
              <a:lnSpc>
                <a:spcPct val="80000"/>
              </a:lnSpc>
              <a:spcBef>
                <a:spcPts val="0"/>
              </a:spcBef>
              <a:spcAft>
                <a:spcPts val="0"/>
              </a:spcAft>
              <a:buClr>
                <a:srgbClr val="000000"/>
              </a:buClr>
              <a:buSzPct val="98900"/>
              <a:buFont typeface="Verdana"/>
              <a:buChar char="—"/>
            </a:pPr>
            <a:r>
              <a:rPr lang="en-US" sz="989" b="0" i="0" u="none" strike="noStrike" cap="none">
                <a:solidFill>
                  <a:srgbClr val="000000"/>
                </a:solidFill>
                <a:latin typeface="Arial"/>
                <a:ea typeface="Arial"/>
                <a:cs typeface="Arial"/>
                <a:sym typeface="Arial"/>
              </a:rPr>
              <a:t>From Partners</a:t>
            </a:r>
          </a:p>
          <a:p>
            <a:pPr marL="2116137" marR="0" lvl="3" indent="-350836" algn="l" rtl="0">
              <a:lnSpc>
                <a:spcPct val="80000"/>
              </a:lnSpc>
              <a:spcBef>
                <a:spcPts val="0"/>
              </a:spcBef>
              <a:spcAft>
                <a:spcPts val="0"/>
              </a:spcAft>
              <a:buClr>
                <a:srgbClr val="000000"/>
              </a:buClr>
              <a:buSzPct val="98900"/>
              <a:buFont typeface="Verdana"/>
              <a:buChar char="—"/>
            </a:pPr>
            <a:r>
              <a:rPr lang="en-US" sz="989" b="0" i="0" u="none" strike="noStrike" cap="none">
                <a:solidFill>
                  <a:srgbClr val="000000"/>
                </a:solidFill>
                <a:latin typeface="Arial"/>
                <a:ea typeface="Arial"/>
                <a:cs typeface="Arial"/>
                <a:sym typeface="Arial"/>
              </a:rPr>
              <a:t>From customers making their own</a:t>
            </a:r>
          </a:p>
          <a:p>
            <a:pPr marL="457200" marR="0" lvl="1" indent="-342900" algn="l" rtl="0">
              <a:lnSpc>
                <a:spcPct val="80000"/>
              </a:lnSpc>
              <a:spcBef>
                <a:spcPts val="0"/>
              </a:spcBef>
              <a:spcAft>
                <a:spcPts val="0"/>
              </a:spcAft>
              <a:buClr>
                <a:schemeClr val="accent1"/>
              </a:buClr>
              <a:buSzPct val="25000"/>
              <a:buFont typeface="Verdana"/>
              <a:buNone/>
            </a:pPr>
            <a:endParaRPr sz="989" b="0" i="0" u="none" strike="noStrike" cap="none">
              <a:solidFill>
                <a:srgbClr val="000000"/>
              </a:solidFill>
              <a:latin typeface="Arial"/>
              <a:ea typeface="Arial"/>
              <a:cs typeface="Arial"/>
              <a:sym typeface="Arial"/>
            </a:endParaRPr>
          </a:p>
          <a:p>
            <a:pPr lvl="0" rtl="0">
              <a:lnSpc>
                <a:spcPct val="120000"/>
              </a:lnSpc>
              <a:spcBef>
                <a:spcPts val="2300"/>
              </a:spcBef>
              <a:spcAft>
                <a:spcPts val="500"/>
              </a:spcAft>
              <a:buClr>
                <a:schemeClr val="dk1"/>
              </a:buClr>
              <a:buSzPct val="64705"/>
              <a:buFont typeface="Arial"/>
              <a:buNone/>
            </a:pPr>
            <a:r>
              <a:rPr lang="en-US" sz="1650" b="1">
                <a:solidFill>
                  <a:srgbClr val="454645"/>
                </a:solidFill>
                <a:highlight>
                  <a:srgbClr val="FFFFFF"/>
                </a:highlight>
                <a:latin typeface="Proxima Nova"/>
                <a:ea typeface="Proxima Nova"/>
                <a:cs typeface="Proxima Nova"/>
                <a:sym typeface="Proxima Nova"/>
              </a:rPr>
              <a:t>Increase developer velocity.</a:t>
            </a:r>
          </a:p>
          <a:p>
            <a:pPr lvl="0" rtl="0">
              <a:lnSpc>
                <a:spcPct val="130000"/>
              </a:lnSpc>
              <a:spcBef>
                <a:spcPts val="1100"/>
              </a:spcBef>
              <a:buClr>
                <a:schemeClr val="dk1"/>
              </a:buClr>
              <a:buSzPct val="100000"/>
              <a:buFont typeface="Arial"/>
              <a:buNone/>
            </a:pPr>
            <a:r>
              <a:rPr lang="en-US" sz="1100">
                <a:solidFill>
                  <a:srgbClr val="454645"/>
                </a:solidFill>
                <a:highlight>
                  <a:srgbClr val="FFFFFF"/>
                </a:highlight>
                <a:latin typeface="Proxima Nova"/>
                <a:ea typeface="Proxima Nova"/>
                <a:cs typeface="Proxima Nova"/>
                <a:sym typeface="Proxima Nova"/>
              </a:rPr>
              <a:t>It’s all about helping developers go faster and decreasing time to market for services. Developers already take advantage of PCF-integrated services like Spring Boot to reduce the time spent coding basic scaffolding, and Route Services automate yet another part of the delivery pipeline. Instead of finishing API development, opening a ticket, and waiting for the Ops team to register it with the API Gateway, the developer can self-select the corresponding Route Service from the PCF marketplace and automatically include it as part of their app deployment.</a:t>
            </a:r>
          </a:p>
          <a:p>
            <a:pPr lvl="0" rtl="0">
              <a:lnSpc>
                <a:spcPct val="130000"/>
              </a:lnSpc>
              <a:spcBef>
                <a:spcPts val="1100"/>
              </a:spcBef>
              <a:buClr>
                <a:schemeClr val="dk1"/>
              </a:buClr>
              <a:buSzPct val="100000"/>
              <a:buFont typeface="Arial"/>
              <a:buNone/>
            </a:pPr>
            <a:r>
              <a:rPr lang="en-US" sz="1100">
                <a:solidFill>
                  <a:srgbClr val="454645"/>
                </a:solidFill>
                <a:highlight>
                  <a:srgbClr val="FFFFFF"/>
                </a:highlight>
                <a:latin typeface="Proxima Nova"/>
                <a:ea typeface="Proxima Nova"/>
                <a:cs typeface="Proxima Nova"/>
                <a:sym typeface="Proxima Nova"/>
              </a:rPr>
              <a:t>Developers aren’t just creating new apps; they spend a lot of time evolving existing ones! Route Services can help here as well. You can build your own Route Service that handles API versions and backwards compatibility, or does data transformation/enrichment before the API request hits the target service. A developer may need to closely inspect the payloads of a troublesome service. Instead of deploying a new version of the service that stores the raw request and response body, the developer can temporarily bind to a Route Service that logs all the API traffic.</a:t>
            </a:r>
          </a:p>
          <a:p>
            <a:pPr lvl="0" rtl="0">
              <a:lnSpc>
                <a:spcPct val="120000"/>
              </a:lnSpc>
              <a:spcBef>
                <a:spcPts val="2300"/>
              </a:spcBef>
              <a:spcAft>
                <a:spcPts val="500"/>
              </a:spcAft>
              <a:buClr>
                <a:schemeClr val="dk1"/>
              </a:buClr>
              <a:buSzPct val="64705"/>
              <a:buFont typeface="Arial"/>
              <a:buNone/>
            </a:pPr>
            <a:r>
              <a:rPr lang="en-US" sz="1650" b="1">
                <a:solidFill>
                  <a:srgbClr val="454645"/>
                </a:solidFill>
                <a:highlight>
                  <a:srgbClr val="FFFFFF"/>
                </a:highlight>
                <a:latin typeface="Proxima Nova"/>
                <a:ea typeface="Proxima Nova"/>
                <a:cs typeface="Proxima Nova"/>
                <a:sym typeface="Proxima Nova"/>
              </a:rPr>
              <a:t>Promote (secure) standards.</a:t>
            </a:r>
          </a:p>
          <a:p>
            <a:pPr lvl="0" rtl="0">
              <a:lnSpc>
                <a:spcPct val="130000"/>
              </a:lnSpc>
              <a:spcBef>
                <a:spcPts val="1100"/>
              </a:spcBef>
              <a:buClr>
                <a:schemeClr val="dk1"/>
              </a:buClr>
              <a:buSzPct val="100000"/>
              <a:buFont typeface="Arial"/>
              <a:buNone/>
            </a:pPr>
            <a:r>
              <a:rPr lang="en-US" sz="1100">
                <a:solidFill>
                  <a:srgbClr val="454645"/>
                </a:solidFill>
                <a:highlight>
                  <a:srgbClr val="FFFFFF"/>
                </a:highlight>
                <a:latin typeface="Proxima Nova"/>
                <a:ea typeface="Proxima Nova"/>
                <a:cs typeface="Proxima Nova"/>
                <a:sym typeface="Proxima Nova"/>
              </a:rPr>
              <a:t>Consistency matters. Every development team shouldn’t have to craft their own authentication scheme, anti-DDOS measures, audit log, caching mechanism, or API rate limiting procedure. These aspect-oriented concerns are best handled by a transparent, shared set of services that IT Operations and Information Security select.</a:t>
            </a:r>
          </a:p>
          <a:p>
            <a:pPr lvl="0" rtl="0">
              <a:lnSpc>
                <a:spcPct val="130000"/>
              </a:lnSpc>
              <a:spcBef>
                <a:spcPts val="1100"/>
              </a:spcBef>
              <a:buClr>
                <a:schemeClr val="dk1"/>
              </a:buClr>
              <a:buSzPct val="100000"/>
              <a:buFont typeface="Arial"/>
              <a:buNone/>
            </a:pPr>
            <a:r>
              <a:rPr lang="en-US" sz="1100">
                <a:solidFill>
                  <a:srgbClr val="454645"/>
                </a:solidFill>
                <a:highlight>
                  <a:srgbClr val="FFFFFF"/>
                </a:highlight>
                <a:latin typeface="Proxima Nova"/>
                <a:ea typeface="Proxima Nova"/>
                <a:cs typeface="Proxima Nova"/>
                <a:sym typeface="Proxima Nova"/>
              </a:rPr>
              <a:t>The one-time setup of a Route Service is easy. System operators decide the </a:t>
            </a:r>
            <a:r>
              <a:rPr lang="en-US" sz="1100">
                <a:solidFill>
                  <a:srgbClr val="18B1E7"/>
                </a:solidFill>
                <a:highlight>
                  <a:srgbClr val="FFFFFF"/>
                </a:highlight>
                <a:latin typeface="Proxima Nova"/>
                <a:ea typeface="Proxima Nova"/>
                <a:cs typeface="Proxima Nova"/>
                <a:sym typeface="Proxima Nova"/>
                <a:hlinkClick r:id="rId3"/>
              </a:rPr>
              <a:t>optimal deployment architecture</a:t>
            </a:r>
            <a:r>
              <a:rPr lang="en-US" sz="1100">
                <a:solidFill>
                  <a:srgbClr val="454645"/>
                </a:solidFill>
                <a:highlight>
                  <a:srgbClr val="FFFFFF"/>
                </a:highlight>
                <a:latin typeface="Proxima Nova"/>
                <a:ea typeface="Proxima Nova"/>
                <a:cs typeface="Proxima Nova"/>
                <a:sym typeface="Proxima Nova"/>
              </a:rPr>
              <a:t> and then add the chosen Route Services to their PCF Marketplace. You end up with a catalog of hand-picked services that your operations team doesn’t have to manually configure one-by-one for each team. Now, the developer experience is entirely self-service.</a:t>
            </a:r>
          </a:p>
          <a:p>
            <a:pPr lvl="0" rtl="0">
              <a:lnSpc>
                <a:spcPct val="120000"/>
              </a:lnSpc>
              <a:spcBef>
                <a:spcPts val="2300"/>
              </a:spcBef>
              <a:spcAft>
                <a:spcPts val="500"/>
              </a:spcAft>
              <a:buClr>
                <a:schemeClr val="dk1"/>
              </a:buClr>
              <a:buSzPct val="64705"/>
              <a:buFont typeface="Arial"/>
              <a:buNone/>
            </a:pPr>
            <a:r>
              <a:rPr lang="en-US" sz="1650" b="1">
                <a:solidFill>
                  <a:srgbClr val="454645"/>
                </a:solidFill>
                <a:highlight>
                  <a:srgbClr val="FFFFFF"/>
                </a:highlight>
                <a:latin typeface="Proxima Nova"/>
                <a:ea typeface="Proxima Nova"/>
                <a:cs typeface="Proxima Nova"/>
                <a:sym typeface="Proxima Nova"/>
              </a:rPr>
              <a:t>Use industry-leading services.</a:t>
            </a:r>
          </a:p>
          <a:p>
            <a:pPr lvl="0" rtl="0">
              <a:lnSpc>
                <a:spcPct val="130000"/>
              </a:lnSpc>
              <a:spcBef>
                <a:spcPts val="1100"/>
              </a:spcBef>
              <a:buClr>
                <a:schemeClr val="dk1"/>
              </a:buClr>
              <a:buSzPct val="100000"/>
              <a:buFont typeface="Arial"/>
              <a:buNone/>
            </a:pPr>
            <a:r>
              <a:rPr lang="en-US" sz="1100">
                <a:solidFill>
                  <a:srgbClr val="454645"/>
                </a:solidFill>
                <a:highlight>
                  <a:srgbClr val="FFFFFF"/>
                </a:highlight>
                <a:latin typeface="Proxima Nova"/>
                <a:ea typeface="Proxima Nova"/>
                <a:cs typeface="Proxima Nova"/>
                <a:sym typeface="Proxima Nova"/>
              </a:rPr>
              <a:t>PCF is an open platform. With Route Services, you have yet another extension point to make PCF fit your needs. Dozens of software providers are queued up to provide Route Services in your PCF marketplace. These providers offer application caching, mobile services, single sign on, application logging, and much more.</a:t>
            </a:r>
          </a:p>
          <a:p>
            <a:pPr marL="0" marR="0" lvl="3" indent="0" algn="l" rtl="0">
              <a:lnSpc>
                <a:spcPct val="80000"/>
              </a:lnSpc>
              <a:spcBef>
                <a:spcPts val="0"/>
              </a:spcBef>
              <a:spcAft>
                <a:spcPts val="0"/>
              </a:spcAft>
              <a:buClr>
                <a:schemeClr val="accent1"/>
              </a:buClr>
              <a:buSzPct val="25000"/>
              <a:buFont typeface="Verdana"/>
              <a:buNone/>
            </a:pPr>
            <a:endParaRPr sz="989">
              <a:solidFill>
                <a:srgbClr val="000000"/>
              </a:solidFill>
              <a:latin typeface="Arial"/>
              <a:ea typeface="Arial"/>
              <a:cs typeface="Arial"/>
              <a:sym typeface="Arial"/>
            </a:endParaRPr>
          </a:p>
          <a:p>
            <a:pPr marL="339642" marR="0" lvl="0" indent="-339642" algn="l" rtl="0">
              <a:lnSpc>
                <a:spcPct val="80000"/>
              </a:lnSpc>
              <a:spcBef>
                <a:spcPts val="0"/>
              </a:spcBef>
              <a:buClr>
                <a:schemeClr val="dk1"/>
              </a:buClr>
              <a:buSzPct val="100833"/>
              <a:buFont typeface="Arial"/>
              <a:buNone/>
            </a:pPr>
            <a:endParaRPr sz="121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63" name="Shape 76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marR="0" lvl="0" indent="-381000" algn="l" rtl="0">
              <a:lnSpc>
                <a:spcPct val="115000"/>
              </a:lnSpc>
              <a:spcBef>
                <a:spcPts val="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Operators</a:t>
            </a:r>
          </a:p>
          <a:p>
            <a:pPr marL="457200" marR="0" lvl="0" indent="-381000" algn="l" rtl="0">
              <a:lnSpc>
                <a:spcPct val="115000"/>
              </a:lnSpc>
              <a:spcBef>
                <a:spcPts val="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Responding to individual developer needs is time consuming </a:t>
            </a:r>
          </a:p>
          <a:p>
            <a:pPr marL="457200" marR="0" lvl="0" indent="-381000" algn="l" rtl="0">
              <a:lnSpc>
                <a:spcPct val="115000"/>
              </a:lnSpc>
              <a:spcBef>
                <a:spcPts val="56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Responding promptly is difficult, and requests may not be aligned with policies</a:t>
            </a:r>
          </a:p>
          <a:p>
            <a:pPr marL="457200" marR="0" lvl="0" indent="-381000" algn="l" rtl="0">
              <a:lnSpc>
                <a:spcPct val="115000"/>
              </a:lnSpc>
              <a:spcBef>
                <a:spcPts val="56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We want to provide operators with solution they can put in place once, configured with policy, and enable developers to pick and choose, self-service</a:t>
            </a:r>
          </a:p>
          <a:p>
            <a:pPr marL="457200" marR="0" lvl="0" indent="-381000" algn="l" rtl="0">
              <a:lnSpc>
                <a:spcPct val="115000"/>
              </a:lnSpc>
              <a:spcBef>
                <a:spcPts val="560"/>
              </a:spcBef>
              <a:spcAft>
                <a:spcPts val="0"/>
              </a:spcAft>
              <a:buClr>
                <a:schemeClr val="accent1"/>
              </a:buClr>
              <a:buSzPct val="100000"/>
              <a:buFont typeface="Noto Sans Symbols"/>
              <a:buNone/>
            </a:pPr>
            <a:endParaRPr sz="12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560"/>
              </a:spcBef>
              <a:spcAft>
                <a:spcPts val="0"/>
              </a:spcAft>
              <a:buClr>
                <a:schemeClr val="accent1"/>
              </a:buClr>
              <a:buSzPct val="100000"/>
              <a:buFont typeface="Noto Sans Symbols"/>
              <a:buNone/>
            </a:pPr>
            <a:endParaRPr sz="12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56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Developers</a:t>
            </a:r>
          </a:p>
          <a:p>
            <a:pPr marL="457200" marR="0" lvl="0" indent="-381000" algn="l" rtl="0">
              <a:lnSpc>
                <a:spcPct val="115000"/>
              </a:lnSpc>
              <a:spcBef>
                <a:spcPts val="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Features like authorization and rate limiting are common requirements in application development and operation</a:t>
            </a:r>
          </a:p>
          <a:p>
            <a:pPr marL="457200" marR="0" lvl="0" indent="-381000" algn="l" rtl="0">
              <a:lnSpc>
                <a:spcPct val="115000"/>
              </a:lnSpc>
              <a:spcBef>
                <a:spcPts val="56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Currently developers must either build these features into their applications or coordinate with IT to provide them</a:t>
            </a:r>
          </a:p>
          <a:p>
            <a:pPr marL="457200" marR="0" lvl="0" indent="-381000" algn="l" rtl="0">
              <a:lnSpc>
                <a:spcPct val="115000"/>
              </a:lnSpc>
              <a:spcBef>
                <a:spcPts val="56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Eliminate unnecessary development and support ticket wait-time</a:t>
            </a:r>
          </a:p>
          <a:p>
            <a:pPr marL="457200" marR="0" lvl="0" indent="-381000" algn="l" rtl="0">
              <a:lnSpc>
                <a:spcPct val="115000"/>
              </a:lnSpc>
              <a:spcBef>
                <a:spcPts val="56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Automated, self-service, on-demand, integrated services</a:t>
            </a:r>
          </a:p>
          <a:p>
            <a:pPr marL="457200" marR="0" lvl="0" indent="-381000" algn="l" rtl="0">
              <a:lnSpc>
                <a:spcPct val="115000"/>
              </a:lnSpc>
              <a:spcBef>
                <a:spcPts val="560"/>
              </a:spcBef>
              <a:buClr>
                <a:schemeClr val="accent1"/>
              </a:buClr>
              <a:buSzPct val="100000"/>
              <a:buFont typeface="Noto Sans Symbols"/>
              <a:buNone/>
            </a:pPr>
            <a:endParaRPr sz="1200" b="0" i="0" u="none" strike="noStrike" cap="none">
              <a:solidFill>
                <a:srgbClr val="000000"/>
              </a:solidFill>
              <a:latin typeface="Calibri"/>
              <a:ea typeface="Calibri"/>
              <a:cs typeface="Calibri"/>
              <a:sym typeface="Calibri"/>
            </a:endParaRPr>
          </a:p>
        </p:txBody>
      </p:sp>
      <p:sp>
        <p:nvSpPr>
          <p:cNvPr id="764" name="Shape 7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0" name="Shape 77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marR="0" lvl="0" indent="-381000" algn="l" rtl="0">
              <a:lnSpc>
                <a:spcPct val="115000"/>
              </a:lnSpc>
              <a:spcBef>
                <a:spcPts val="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Operators</a:t>
            </a:r>
          </a:p>
          <a:p>
            <a:pPr marL="457200" marR="0" lvl="0" indent="-381000" algn="l" rtl="0">
              <a:lnSpc>
                <a:spcPct val="115000"/>
              </a:lnSpc>
              <a:spcBef>
                <a:spcPts val="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Responding to individual developer needs is time consuming </a:t>
            </a:r>
          </a:p>
          <a:p>
            <a:pPr marL="457200" marR="0" lvl="0" indent="-381000" algn="l" rtl="0">
              <a:lnSpc>
                <a:spcPct val="115000"/>
              </a:lnSpc>
              <a:spcBef>
                <a:spcPts val="56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Responding promptly is difficult, and requests may not be aligned with policies</a:t>
            </a:r>
          </a:p>
          <a:p>
            <a:pPr marL="457200" marR="0" lvl="0" indent="-381000" algn="l" rtl="0">
              <a:lnSpc>
                <a:spcPct val="115000"/>
              </a:lnSpc>
              <a:spcBef>
                <a:spcPts val="56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We want to provide operators with solution they can put in place once, configured with policy, and enable developers to pick and choose, self-service</a:t>
            </a:r>
          </a:p>
          <a:p>
            <a:pPr marL="457200" marR="0" lvl="0" indent="-381000" algn="l" rtl="0">
              <a:lnSpc>
                <a:spcPct val="115000"/>
              </a:lnSpc>
              <a:spcBef>
                <a:spcPts val="560"/>
              </a:spcBef>
              <a:spcAft>
                <a:spcPts val="0"/>
              </a:spcAft>
              <a:buClr>
                <a:schemeClr val="accent1"/>
              </a:buClr>
              <a:buSzPct val="100000"/>
              <a:buFont typeface="Noto Sans Symbols"/>
              <a:buNone/>
            </a:pPr>
            <a:endParaRPr sz="12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560"/>
              </a:spcBef>
              <a:spcAft>
                <a:spcPts val="0"/>
              </a:spcAft>
              <a:buClr>
                <a:schemeClr val="accent1"/>
              </a:buClr>
              <a:buSzPct val="100000"/>
              <a:buFont typeface="Noto Sans Symbols"/>
              <a:buNone/>
            </a:pPr>
            <a:endParaRPr sz="12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56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Developers</a:t>
            </a:r>
          </a:p>
          <a:p>
            <a:pPr marL="457200" marR="0" lvl="0" indent="-381000" algn="l" rtl="0">
              <a:lnSpc>
                <a:spcPct val="115000"/>
              </a:lnSpc>
              <a:spcBef>
                <a:spcPts val="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Features like authorization and rate limiting are common requirements in application development and operation</a:t>
            </a:r>
          </a:p>
          <a:p>
            <a:pPr marL="457200" marR="0" lvl="0" indent="-381000" algn="l" rtl="0">
              <a:lnSpc>
                <a:spcPct val="115000"/>
              </a:lnSpc>
              <a:spcBef>
                <a:spcPts val="56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Currently developers must either build these features into their applications or coordinate with IT to provide them</a:t>
            </a:r>
          </a:p>
          <a:p>
            <a:pPr marL="457200" marR="0" lvl="0" indent="-381000" algn="l" rtl="0">
              <a:lnSpc>
                <a:spcPct val="115000"/>
              </a:lnSpc>
              <a:spcBef>
                <a:spcPts val="56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Eliminate unnecessary development and support ticket wait-time</a:t>
            </a:r>
          </a:p>
          <a:p>
            <a:pPr marL="457200" marR="0" lvl="0" indent="-381000" algn="l" rtl="0">
              <a:lnSpc>
                <a:spcPct val="115000"/>
              </a:lnSpc>
              <a:spcBef>
                <a:spcPts val="56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Automated, self-service, on-demand, integrated services</a:t>
            </a:r>
          </a:p>
          <a:p>
            <a:pPr marL="457200" marR="0" lvl="0" indent="-381000" algn="l" rtl="0">
              <a:lnSpc>
                <a:spcPct val="115000"/>
              </a:lnSpc>
              <a:spcBef>
                <a:spcPts val="560"/>
              </a:spcBef>
              <a:buClr>
                <a:schemeClr val="accent1"/>
              </a:buClr>
              <a:buSzPct val="100000"/>
              <a:buFont typeface="Noto Sans Symbols"/>
              <a:buNone/>
            </a:pPr>
            <a:endParaRPr sz="1200" b="0" i="0" u="none" strike="noStrike" cap="none">
              <a:solidFill>
                <a:srgbClr val="000000"/>
              </a:solidFill>
              <a:latin typeface="Calibri"/>
              <a:ea typeface="Calibri"/>
              <a:cs typeface="Calibri"/>
              <a:sym typeface="Calibri"/>
            </a:endParaRPr>
          </a:p>
        </p:txBody>
      </p:sp>
      <p:sp>
        <p:nvSpPr>
          <p:cNvPr id="771" name="Shape 77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77" name="Shape 7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457200" marR="0" lvl="0" indent="-381000" algn="l" rtl="0">
              <a:lnSpc>
                <a:spcPct val="115000"/>
              </a:lnSpc>
              <a:spcBef>
                <a:spcPts val="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Operators</a:t>
            </a:r>
          </a:p>
          <a:p>
            <a:pPr marL="457200" marR="0" lvl="0" indent="-381000" algn="l" rtl="0">
              <a:lnSpc>
                <a:spcPct val="115000"/>
              </a:lnSpc>
              <a:spcBef>
                <a:spcPts val="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Responding to individual developer needs is time consuming </a:t>
            </a:r>
          </a:p>
          <a:p>
            <a:pPr marL="457200" marR="0" lvl="0" indent="-381000" algn="l" rtl="0">
              <a:lnSpc>
                <a:spcPct val="115000"/>
              </a:lnSpc>
              <a:spcBef>
                <a:spcPts val="56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Responding promptly is difficult, and requests may not be aligned with policies</a:t>
            </a:r>
          </a:p>
          <a:p>
            <a:pPr marL="457200" marR="0" lvl="0" indent="-381000" algn="l" rtl="0">
              <a:lnSpc>
                <a:spcPct val="115000"/>
              </a:lnSpc>
              <a:spcBef>
                <a:spcPts val="56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We want to provide operators with solution they can put in place once, configured with policy, and enable developers to pick and choose, self-service</a:t>
            </a:r>
          </a:p>
          <a:p>
            <a:pPr marL="457200" marR="0" lvl="0" indent="-381000" algn="l" rtl="0">
              <a:lnSpc>
                <a:spcPct val="115000"/>
              </a:lnSpc>
              <a:spcBef>
                <a:spcPts val="560"/>
              </a:spcBef>
              <a:spcAft>
                <a:spcPts val="0"/>
              </a:spcAft>
              <a:buClr>
                <a:schemeClr val="accent1"/>
              </a:buClr>
              <a:buSzPct val="100000"/>
              <a:buFont typeface="Noto Sans Symbols"/>
              <a:buNone/>
            </a:pPr>
            <a:endParaRPr sz="12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560"/>
              </a:spcBef>
              <a:spcAft>
                <a:spcPts val="0"/>
              </a:spcAft>
              <a:buClr>
                <a:schemeClr val="accent1"/>
              </a:buClr>
              <a:buSzPct val="100000"/>
              <a:buFont typeface="Noto Sans Symbols"/>
              <a:buNone/>
            </a:pPr>
            <a:endParaRPr sz="12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560"/>
              </a:spcBef>
              <a:spcAft>
                <a:spcPts val="0"/>
              </a:spcAft>
              <a:buClr>
                <a:schemeClr val="accent1"/>
              </a:buClr>
              <a:buSzPct val="100000"/>
              <a:buFont typeface="Noto Sans Symbols"/>
              <a:buChar char="•"/>
            </a:pPr>
            <a:r>
              <a:rPr lang="en-US" sz="1200" b="0" i="0" u="none" strike="noStrike" cap="none">
                <a:solidFill>
                  <a:srgbClr val="000000"/>
                </a:solidFill>
                <a:latin typeface="Calibri"/>
                <a:ea typeface="Calibri"/>
                <a:cs typeface="Calibri"/>
                <a:sym typeface="Calibri"/>
              </a:rPr>
              <a:t>Developers</a:t>
            </a:r>
          </a:p>
          <a:p>
            <a:pPr marL="457200" marR="0" lvl="0" indent="-381000" algn="l" rtl="0">
              <a:lnSpc>
                <a:spcPct val="115000"/>
              </a:lnSpc>
              <a:spcBef>
                <a:spcPts val="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Features like authorization and rate limiting are common requirements in application development and operation</a:t>
            </a:r>
          </a:p>
          <a:p>
            <a:pPr marL="457200" marR="0" lvl="0" indent="-381000" algn="l" rtl="0">
              <a:lnSpc>
                <a:spcPct val="115000"/>
              </a:lnSpc>
              <a:spcBef>
                <a:spcPts val="56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Currently developers must either build these features into their applications or coordinate with IT to provide them</a:t>
            </a:r>
          </a:p>
          <a:p>
            <a:pPr marL="457200" marR="0" lvl="0" indent="-381000" algn="l" rtl="0">
              <a:lnSpc>
                <a:spcPct val="115000"/>
              </a:lnSpc>
              <a:spcBef>
                <a:spcPts val="56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Eliminate unnecessary development and support ticket wait-time</a:t>
            </a:r>
          </a:p>
          <a:p>
            <a:pPr marL="457200" marR="0" lvl="0" indent="-381000" algn="l" rtl="0">
              <a:lnSpc>
                <a:spcPct val="115000"/>
              </a:lnSpc>
              <a:spcBef>
                <a:spcPts val="560"/>
              </a:spcBef>
              <a:spcAft>
                <a:spcPts val="0"/>
              </a:spcAft>
              <a:buClr>
                <a:srgbClr val="FFFFFF"/>
              </a:buClr>
              <a:buSzPct val="100000"/>
              <a:buFont typeface="Noto Sans Symbols"/>
              <a:buChar char="•"/>
            </a:pPr>
            <a:r>
              <a:rPr lang="en-US" sz="1200" b="0" i="0" u="none" strike="noStrike" cap="none">
                <a:solidFill>
                  <a:srgbClr val="FFFFFF"/>
                </a:solidFill>
                <a:latin typeface="Calibri"/>
                <a:ea typeface="Calibri"/>
                <a:cs typeface="Calibri"/>
                <a:sym typeface="Calibri"/>
              </a:rPr>
              <a:t>Automated, self-service, on-demand, integrated services</a:t>
            </a:r>
          </a:p>
          <a:p>
            <a:pPr marL="457200" marR="0" lvl="0" indent="-381000" algn="l" rtl="0">
              <a:lnSpc>
                <a:spcPct val="115000"/>
              </a:lnSpc>
              <a:spcBef>
                <a:spcPts val="560"/>
              </a:spcBef>
              <a:buClr>
                <a:schemeClr val="accent1"/>
              </a:buClr>
              <a:buSzPct val="100000"/>
              <a:buFont typeface="Noto Sans Symbols"/>
              <a:buNone/>
            </a:pPr>
            <a:endParaRPr sz="1200" b="0" i="0" u="none" strike="noStrike" cap="none">
              <a:solidFill>
                <a:srgbClr val="000000"/>
              </a:solidFill>
              <a:latin typeface="Calibri"/>
              <a:ea typeface="Calibri"/>
              <a:cs typeface="Calibri"/>
              <a:sym typeface="Calibri"/>
            </a:endParaRPr>
          </a:p>
        </p:txBody>
      </p:sp>
      <p:sp>
        <p:nvSpPr>
          <p:cNvPr id="778" name="Shape 7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474747"/>
                </a:solidFill>
                <a:latin typeface="Calibri"/>
                <a:ea typeface="Calibri"/>
                <a:cs typeface="Calibri"/>
                <a:sym typeface="Calibri"/>
              </a:rPr>
              <a:t> (LEFT) Simplest model for RS integration in which all HTTP requests to CF are intercepted. RS does some transformation on the Request and forwards it to the Gorouter. Broker enables developer configuration.</a:t>
            </a:r>
          </a:p>
          <a:p>
            <a:pPr marL="0" marR="0" lvl="0" indent="0" algn="l" rtl="0">
              <a:spcBef>
                <a:spcPts val="0"/>
              </a:spcBef>
              <a:buSzPct val="25000"/>
              <a:buNone/>
            </a:pPr>
            <a:endParaRPr sz="1200" b="0" i="0" u="none" strike="noStrike" cap="none">
              <a:solidFill>
                <a:srgbClr val="474747"/>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rgbClr val="474747"/>
                </a:solidFill>
                <a:latin typeface="Calibri"/>
                <a:ea typeface="Calibri"/>
                <a:cs typeface="Calibri"/>
                <a:sym typeface="Calibri"/>
              </a:rPr>
              <a:t>(RIGHT) More dynamic integration enables only requests for a particular route to be proxied to the RS, before being returned to Gorouter. Enables dynamic integration of services operated by 3rd parties. Broker enables developer configuration (and/or provisioning).  When Gorouter receives the request from the route service, it uses an encrypted header to determine the request has already been sent to the RS, and forwards the request to the app.</a:t>
            </a:r>
          </a:p>
          <a:p>
            <a:pPr marL="0" marR="0" lvl="0" indent="0" algn="l" rtl="0">
              <a:spcBef>
                <a:spcPts val="0"/>
              </a:spcBef>
              <a:spcAft>
                <a:spcPts val="0"/>
              </a:spcAft>
              <a:buSzPct val="25000"/>
              <a:buNone/>
            </a:pPr>
            <a:endParaRPr sz="1200" b="0" i="0" u="none" strike="noStrike" cap="none">
              <a:solidFill>
                <a:srgbClr val="474747"/>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endParaRPr sz="1200" b="0" i="0" u="none" strike="noStrike" cap="none">
              <a:solidFill>
                <a:srgbClr val="474747"/>
              </a:solidFill>
              <a:latin typeface="Calibri"/>
              <a:ea typeface="Calibri"/>
              <a:cs typeface="Calibri"/>
              <a:sym typeface="Calibri"/>
            </a:endParaRPr>
          </a:p>
          <a:p>
            <a:pPr marL="0" marR="0" lvl="0" indent="0" algn="l" rtl="0">
              <a:spcBef>
                <a:spcPts val="0"/>
              </a:spcBef>
              <a:buClr>
                <a:schemeClr val="dk1"/>
              </a:buClr>
              <a:buSzPct val="25000"/>
              <a:buFont typeface="Calibri"/>
              <a:buNone/>
            </a:pPr>
            <a:endParaRPr sz="1200" b="0" i="0" u="none" strike="noStrike" cap="none">
              <a:solidFill>
                <a:srgbClr val="474747"/>
              </a:solidFill>
              <a:latin typeface="Calibri"/>
              <a:ea typeface="Calibri"/>
              <a:cs typeface="Calibri"/>
              <a:sym typeface="Calibri"/>
            </a:endParaRPr>
          </a:p>
        </p:txBody>
      </p:sp>
      <p:sp>
        <p:nvSpPr>
          <p:cNvPr id="785" name="Shape 78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Shape 834"/>
          <p:cNvSpPr>
            <a:spLocks noGrp="1" noRot="1" noChangeAspect="1"/>
          </p:cNvSpPr>
          <p:nvPr>
            <p:ph type="sldImg" idx="2"/>
          </p:nvPr>
        </p:nvSpPr>
        <p:spPr>
          <a:xfrm>
            <a:off x="368300" y="679450"/>
            <a:ext cx="6045199"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5" name="Shape 8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339642" marR="0" lvl="0" indent="-339642" algn="l" rtl="0">
              <a:lnSpc>
                <a:spcPct val="80000"/>
              </a:lnSpc>
              <a:spcBef>
                <a:spcPts val="0"/>
              </a:spcBef>
              <a:buClr>
                <a:schemeClr val="dk1"/>
              </a:buClr>
              <a:buSzPct val="100833"/>
              <a:buFont typeface="Arial"/>
              <a:buNone/>
            </a:pPr>
            <a:endParaRPr sz="121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368300" y="679450"/>
            <a:ext cx="6045199"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5" name="Shape 8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339642" marR="0" lvl="0" indent="-339642" algn="l" rtl="0">
              <a:lnSpc>
                <a:spcPct val="80000"/>
              </a:lnSpc>
              <a:spcBef>
                <a:spcPts val="0"/>
              </a:spcBef>
              <a:buClr>
                <a:schemeClr val="dk1"/>
              </a:buClr>
              <a:buSzPct val="100833"/>
              <a:buFont typeface="Arial"/>
              <a:buNone/>
            </a:pPr>
            <a:endParaRPr sz="121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What makes this possible is the fact that we have available to us infinite amounts of inexpensive computing power and storage power. A lot of this intelligence is driven by the fact that you can throw computing power and storage resources at the problem in a way that you simply could not do before.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If you look at the disruptive companies in the world, this is exactly what they're doing. They are taking lots of information, analyzing it in real-time, adding intelligence and using modern techniques to reshape industries and construct new business models. </a:t>
            </a:r>
          </a:p>
        </p:txBody>
      </p:sp>
      <p:sp>
        <p:nvSpPr>
          <p:cNvPr id="103" name="Shape 10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2" name="Shape 87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What makes this possible is the fact that we have available to us infinite amounts of inexpensive computing power and storage power. A lot of this intelligence is driven by the fact that you can throw computing power and storage resources at the problem in a way that you simply could not do before.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If you look at the disruptive companies in the world, this is exactly what they're doing. They are taking lots of information, analyzing it in real-time, adding intelligence and using modern techniques to reshape industries and construct new business models. </a:t>
            </a:r>
          </a:p>
        </p:txBody>
      </p:sp>
      <p:sp>
        <p:nvSpPr>
          <p:cNvPr id="873" name="Shape 87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Shape 8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9" name="Shape 8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API decompositions of monolith application</a:t>
            </a:r>
          </a:p>
        </p:txBody>
      </p:sp>
      <p:sp>
        <p:nvSpPr>
          <p:cNvPr id="880" name="Shape 8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21</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Shape 8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87" name="Shape 8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59" name="Shape 9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66" name="Shape 9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Shape 10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17" name="Shape 10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6" name="Shape 102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27" name="Shape 102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Shape 1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6" name="Shape 116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1167" name="Shape 116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does one become cloud native and what does it mean ?  - lets dig deeper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Roles and Policy</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127" name="Shape 12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There is also a set of technology that we call “API technology.”</a:t>
            </a:r>
          </a:p>
        </p:txBody>
      </p:sp>
      <p:sp>
        <p:nvSpPr>
          <p:cNvPr id="178" name="Shape 1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86" name="Shape 18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5" name="Shape 43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APIS enable you to scale your software</a:t>
            </a:r>
          </a:p>
        </p:txBody>
      </p:sp>
      <p:sp>
        <p:nvSpPr>
          <p:cNvPr id="436" name="Shape 43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9" name="Shape 68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What makes this possible is the fact that we have available to us infinite amounts of inexpensive computing power and storage power. A lot of this intelligence is driven by the fact that you can throw computing power and storage resources at the problem in a way that you simply could not do before. </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If you look at the disruptive companies in the world, this is exactly what they're doing. They are taking lots of information, analyzing it in real-time, adding intelligence and using modern techniques to reshape industries and construct new business models. </a:t>
            </a:r>
          </a:p>
        </p:txBody>
      </p:sp>
      <p:sp>
        <p:nvSpPr>
          <p:cNvPr id="690" name="Shape 69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p:spTree>
      <p:nvGrpSpPr>
        <p:cNvPr id="1" name="Shape 11"/>
        <p:cNvGrpSpPr/>
        <p:nvPr/>
      </p:nvGrpSpPr>
      <p:grpSpPr>
        <a:xfrm>
          <a:off x="0" y="0"/>
          <a:ext cx="0" cy="0"/>
          <a:chOff x="0" y="0"/>
          <a:chExt cx="0" cy="0"/>
        </a:xfrm>
      </p:grpSpPr>
      <p:sp>
        <p:nvSpPr>
          <p:cNvPr id="12" name="Shape 12"/>
          <p:cNvSpPr/>
          <p:nvPr/>
        </p:nvSpPr>
        <p:spPr>
          <a:xfrm>
            <a:off x="8216900" y="4806950"/>
            <a:ext cx="857250" cy="27304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 name="Shape 13"/>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Main Page">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172200" y="149918"/>
            <a:ext cx="2918866"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4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body" idx="1"/>
          </p:nvPr>
        </p:nvSpPr>
        <p:spPr>
          <a:xfrm>
            <a:off x="6172571" y="624362"/>
            <a:ext cx="2918670" cy="288565"/>
          </a:xfrm>
          <a:prstGeom prst="rect">
            <a:avLst/>
          </a:prstGeom>
          <a:noFill/>
          <a:ln>
            <a:noFill/>
          </a:ln>
        </p:spPr>
        <p:txBody>
          <a:bodyPr lIns="91425" tIns="91425" rIns="91425" bIns="91425" anchor="t" anchorCtr="0"/>
          <a:lstStyle>
            <a:lvl1pPr marL="0" marR="0" lvl="0" indent="0" algn="l" rtl="0">
              <a:spcBef>
                <a:spcPts val="360"/>
              </a:spcBef>
              <a:buClr>
                <a:srgbClr val="595959"/>
              </a:buClr>
              <a:buFont typeface="Arial"/>
              <a:buNone/>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2" name="Shape 52"/>
          <p:cNvSpPr/>
          <p:nvPr/>
        </p:nvSpPr>
        <p:spPr>
          <a:xfrm>
            <a:off x="0" y="0"/>
            <a:ext cx="9144000" cy="53993"/>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3" name="Shape 53"/>
          <p:cNvSpPr>
            <a:spLocks noGrp="1"/>
          </p:cNvSpPr>
          <p:nvPr>
            <p:ph type="pic" idx="2"/>
          </p:nvPr>
        </p:nvSpPr>
        <p:spPr>
          <a:xfrm>
            <a:off x="0" y="-2286"/>
            <a:ext cx="6098871" cy="5148072"/>
          </a:xfrm>
          <a:prstGeom prst="rect">
            <a:avLst/>
          </a:prstGeom>
          <a:solidFill>
            <a:srgbClr val="D8D8D8"/>
          </a:solidFill>
          <a:ln>
            <a:noFill/>
          </a:ln>
        </p:spPr>
        <p:txBody>
          <a:bodyPr lIns="91425" tIns="91425" rIns="91425" bIns="91425" anchor="ctr" anchorCtr="0"/>
          <a:lstStyle>
            <a:lvl1pPr marL="0" marR="0" lvl="0" indent="0" algn="ctr" rtl="0">
              <a:spcBef>
                <a:spcPts val="640"/>
              </a:spcBef>
              <a:buClr>
                <a:schemeClr val="lt1"/>
              </a:buClr>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4_Main Page">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8247" y="149918"/>
            <a:ext cx="2918866"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4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7" name="Shape 57"/>
          <p:cNvSpPr txBox="1">
            <a:spLocks noGrp="1"/>
          </p:cNvSpPr>
          <p:nvPr>
            <p:ph type="body" idx="1"/>
          </p:nvPr>
        </p:nvSpPr>
        <p:spPr>
          <a:xfrm>
            <a:off x="48619" y="624362"/>
            <a:ext cx="2918670" cy="288565"/>
          </a:xfrm>
          <a:prstGeom prst="rect">
            <a:avLst/>
          </a:prstGeom>
          <a:noFill/>
          <a:ln>
            <a:noFill/>
          </a:ln>
        </p:spPr>
        <p:txBody>
          <a:bodyPr lIns="91425" tIns="91425" rIns="91425" bIns="91425" anchor="t" anchorCtr="0"/>
          <a:lstStyle>
            <a:lvl1pPr marL="0" marR="0" lvl="0" indent="0" algn="l" rtl="0">
              <a:spcBef>
                <a:spcPts val="360"/>
              </a:spcBef>
              <a:buClr>
                <a:srgbClr val="595959"/>
              </a:buClr>
              <a:buFont typeface="Arial"/>
              <a:buNone/>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8" name="Shape 58"/>
          <p:cNvSpPr/>
          <p:nvPr/>
        </p:nvSpPr>
        <p:spPr>
          <a:xfrm>
            <a:off x="0" y="0"/>
            <a:ext cx="9144000" cy="53993"/>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9" name="Shape 59"/>
          <p:cNvSpPr>
            <a:spLocks noGrp="1"/>
          </p:cNvSpPr>
          <p:nvPr>
            <p:ph type="pic" idx="2"/>
          </p:nvPr>
        </p:nvSpPr>
        <p:spPr>
          <a:xfrm>
            <a:off x="3045128" y="-2286"/>
            <a:ext cx="6098871" cy="5148072"/>
          </a:xfrm>
          <a:prstGeom prst="rect">
            <a:avLst/>
          </a:prstGeom>
          <a:solidFill>
            <a:srgbClr val="D8D8D8"/>
          </a:solidFill>
          <a:ln>
            <a:noFill/>
          </a:ln>
        </p:spPr>
        <p:txBody>
          <a:bodyPr lIns="91425" tIns="91425" rIns="91425" bIns="91425" anchor="ctr" anchorCtr="0"/>
          <a:lstStyle>
            <a:lvl1pPr marL="0" marR="0" lvl="0" indent="0" algn="ctr" rtl="0">
              <a:spcBef>
                <a:spcPts val="640"/>
              </a:spcBef>
              <a:buClr>
                <a:schemeClr val="lt1"/>
              </a:buClr>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pic>
        <p:nvPicPr>
          <p:cNvPr id="61" name="Shape 61" descr="pivotal_teal.png"/>
          <p:cNvPicPr preferRelativeResize="0"/>
          <p:nvPr/>
        </p:nvPicPr>
        <p:blipFill rotWithShape="1">
          <a:blip r:embed="rId2">
            <a:alphaModFix/>
          </a:blip>
          <a:srcRect/>
          <a:stretch/>
        </p:blipFill>
        <p:spPr>
          <a:xfrm>
            <a:off x="2191143" y="4855076"/>
            <a:ext cx="731519" cy="17129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Main Page">
    <p:spTree>
      <p:nvGrpSpPr>
        <p:cNvPr id="1" name="Shape 62"/>
        <p:cNvGrpSpPr/>
        <p:nvPr/>
      </p:nvGrpSpPr>
      <p:grpSpPr>
        <a:xfrm>
          <a:off x="0" y="0"/>
          <a:ext cx="0" cy="0"/>
          <a:chOff x="0" y="0"/>
          <a:chExt cx="0" cy="0"/>
        </a:xfrm>
      </p:grpSpPr>
      <p:sp>
        <p:nvSpPr>
          <p:cNvPr id="63" name="Shape 63"/>
          <p:cNvSpPr>
            <a:spLocks noGrp="1"/>
          </p:cNvSpPr>
          <p:nvPr>
            <p:ph type="pic" idx="2"/>
          </p:nvPr>
        </p:nvSpPr>
        <p:spPr>
          <a:xfrm>
            <a:off x="0" y="-2286"/>
            <a:ext cx="4572000" cy="5148072"/>
          </a:xfrm>
          <a:prstGeom prst="rect">
            <a:avLst/>
          </a:prstGeom>
          <a:solidFill>
            <a:srgbClr val="D8D8D8"/>
          </a:solidFill>
          <a:ln>
            <a:noFill/>
          </a:ln>
        </p:spPr>
        <p:txBody>
          <a:bodyPr lIns="91425" tIns="91425" rIns="91425" bIns="91425" anchor="ctr" anchorCtr="0"/>
          <a:lstStyle>
            <a:lvl1pPr marL="0" marR="0" lvl="0" indent="0" algn="ctr" rtl="0">
              <a:spcBef>
                <a:spcPts val="640"/>
              </a:spcBef>
              <a:buClr>
                <a:schemeClr val="lt1"/>
              </a:buClr>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4" name="Shape 64"/>
          <p:cNvSpPr>
            <a:spLocks noGrp="1"/>
          </p:cNvSpPr>
          <p:nvPr>
            <p:ph type="pic" idx="3"/>
          </p:nvPr>
        </p:nvSpPr>
        <p:spPr>
          <a:xfrm>
            <a:off x="4572000" y="-2286"/>
            <a:ext cx="4572000" cy="5148072"/>
          </a:xfrm>
          <a:prstGeom prst="rect">
            <a:avLst/>
          </a:prstGeom>
          <a:solidFill>
            <a:srgbClr val="D8D8D8"/>
          </a:solidFill>
          <a:ln>
            <a:noFill/>
          </a:ln>
        </p:spPr>
        <p:txBody>
          <a:bodyPr lIns="91425" tIns="91425" rIns="91425" bIns="91425" anchor="ctr" anchorCtr="0"/>
          <a:lstStyle>
            <a:lvl1pPr marL="0" marR="0" lvl="0" indent="0" algn="ctr" rtl="0">
              <a:spcBef>
                <a:spcPts val="640"/>
              </a:spcBef>
              <a:buClr>
                <a:schemeClr val="lt1"/>
              </a:buClr>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pic>
        <p:nvPicPr>
          <p:cNvPr id="66" name="Shape 66" descr="pivotal_white.png"/>
          <p:cNvPicPr preferRelativeResize="0"/>
          <p:nvPr/>
        </p:nvPicPr>
        <p:blipFill rotWithShape="1">
          <a:blip r:embed="rId2">
            <a:alphaModFix/>
          </a:blip>
          <a:srcRect/>
          <a:stretch/>
        </p:blipFill>
        <p:spPr>
          <a:xfrm>
            <a:off x="8206089" y="4848817"/>
            <a:ext cx="798210" cy="185583"/>
          </a:xfrm>
          <a:prstGeom prst="rect">
            <a:avLst/>
          </a:prstGeom>
          <a:noFill/>
          <a:ln>
            <a:noFill/>
          </a:ln>
        </p:spPr>
      </p:pic>
      <p:sp>
        <p:nvSpPr>
          <p:cNvPr id="67" name="Shape 67"/>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8" name="Shape 68"/>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FFFFFF"/>
              </a:buClr>
              <a:buFont typeface="Arial"/>
              <a:buNone/>
              <a:defRPr sz="1800" b="0" i="0" u="none" strike="noStrike" cap="none">
                <a:solidFill>
                  <a:srgbClr val="FFFFF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66725" y="325454"/>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1" name="Shape 71"/>
          <p:cNvSpPr txBox="1">
            <a:spLocks noGrp="1"/>
          </p:cNvSpPr>
          <p:nvPr>
            <p:ph type="body" idx="1"/>
          </p:nvPr>
        </p:nvSpPr>
        <p:spPr>
          <a:xfrm>
            <a:off x="366725" y="1074737"/>
            <a:ext cx="8410500" cy="3383100"/>
          </a:xfrm>
          <a:prstGeom prst="rect">
            <a:avLst/>
          </a:prstGeom>
          <a:noFill/>
          <a:ln>
            <a:noFill/>
          </a:ln>
        </p:spPr>
        <p:txBody>
          <a:bodyPr lIns="91425" tIns="91425" rIns="91425" bIns="91425" anchor="t" anchorCtr="0"/>
          <a:lstStyle>
            <a:lvl1pPr marL="0" marR="0" lvl="0" indent="88900" algn="l" rtl="0">
              <a:lnSpc>
                <a:spcPct val="100000"/>
              </a:lnSpc>
              <a:spcBef>
                <a:spcPts val="1200"/>
              </a:spcBef>
              <a:spcAft>
                <a:spcPts val="0"/>
              </a:spcAft>
              <a:buClr>
                <a:schemeClr val="accent1"/>
              </a:buClr>
              <a:buSzPct val="100000"/>
              <a:buFont typeface="Noto Sans Symbols"/>
              <a:buChar char="•"/>
              <a:defRPr sz="1400" b="0" i="0" u="none" strike="noStrike" cap="none">
                <a:solidFill>
                  <a:srgbClr val="000000"/>
                </a:solidFill>
                <a:latin typeface="Arial"/>
                <a:ea typeface="Arial"/>
                <a:cs typeface="Arial"/>
                <a:sym typeface="Arial"/>
              </a:defRPr>
            </a:lvl1pPr>
            <a:lvl2pPr marL="457200" marR="0" lvl="1" indent="889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2pPr>
            <a:lvl3pPr marL="914400" marR="0" lvl="2" indent="889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3pPr>
            <a:lvl4pPr marL="1658937" marR="0" lvl="3" indent="-122237"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4pPr>
            <a:lvl5pPr marL="1828800" marR="0" lvl="4" indent="88900" algn="l" rtl="0">
              <a:lnSpc>
                <a:spcPct val="100000"/>
              </a:lnSpc>
              <a:spcBef>
                <a:spcPts val="300"/>
              </a:spcBef>
              <a:spcAft>
                <a:spcPts val="0"/>
              </a:spcAft>
              <a:buClr>
                <a:schemeClr val="accent1"/>
              </a:buClr>
              <a:buSzPct val="100000"/>
              <a:buFont typeface="Verdana"/>
              <a:buChar char="»"/>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 Blank logo">
    <p:spTree>
      <p:nvGrpSpPr>
        <p:cNvPr id="1" name="Shape 74"/>
        <p:cNvGrpSpPr/>
        <p:nvPr/>
      </p:nvGrpSpPr>
      <p:grpSpPr>
        <a:xfrm>
          <a:off x="0" y="0"/>
          <a:ext cx="0" cy="0"/>
          <a:chOff x="0" y="0"/>
          <a:chExt cx="0" cy="0"/>
        </a:xfrm>
      </p:grpSpPr>
      <p:sp>
        <p:nvSpPr>
          <p:cNvPr id="75" name="Shape 75"/>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Main Page">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3721" y="149918"/>
            <a:ext cx="8796900" cy="474300"/>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8" name="Shape 78"/>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79" name="Shape 79"/>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0" name="Shape 80"/>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plit">
    <p:spTree>
      <p:nvGrpSpPr>
        <p:cNvPr id="1" name="Shape 81"/>
        <p:cNvGrpSpPr/>
        <p:nvPr/>
      </p:nvGrpSpPr>
      <p:grpSpPr>
        <a:xfrm>
          <a:off x="0" y="0"/>
          <a:ext cx="0" cy="0"/>
          <a:chOff x="0" y="0"/>
          <a:chExt cx="0" cy="0"/>
        </a:xfrm>
      </p:grpSpPr>
      <p:sp>
        <p:nvSpPr>
          <p:cNvPr id="82" name="Shape 82"/>
          <p:cNvSpPr/>
          <p:nvPr/>
        </p:nvSpPr>
        <p:spPr>
          <a:xfrm>
            <a:off x="4572000" y="0"/>
            <a:ext cx="4572000" cy="51435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83" name="Shape 83" descr="Pivotal_White.png"/>
          <p:cNvPicPr preferRelativeResize="0"/>
          <p:nvPr/>
        </p:nvPicPr>
        <p:blipFill rotWithShape="1">
          <a:blip r:embed="rId2">
            <a:alphaModFix/>
          </a:blip>
          <a:srcRect/>
          <a:stretch/>
        </p:blipFill>
        <p:spPr>
          <a:xfrm>
            <a:off x="8286414" y="4854091"/>
            <a:ext cx="712200" cy="173700"/>
          </a:xfrm>
          <a:prstGeom prst="rect">
            <a:avLst/>
          </a:prstGeom>
          <a:noFill/>
          <a:ln>
            <a:noFill/>
          </a:ln>
        </p:spPr>
      </p:pic>
      <p:sp>
        <p:nvSpPr>
          <p:cNvPr id="84" name="Shape 84"/>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13721" y="149918"/>
            <a:ext cx="8796900" cy="474300"/>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7" name="Shape 87"/>
          <p:cNvSpPr txBox="1">
            <a:spLocks noGrp="1"/>
          </p:cNvSpPr>
          <p:nvPr>
            <p:ph type="sldNum" idx="12"/>
          </p:nvPr>
        </p:nvSpPr>
        <p:spPr>
          <a:xfrm>
            <a:off x="3797" y="48233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rgbClr val="000000"/>
                </a:solidFill>
                <a:latin typeface="Arial"/>
                <a:ea typeface="Arial"/>
                <a:cs typeface="Arial"/>
                <a:sym typeface="Arial"/>
              </a:rPr>
              <a:t>‹#›</a:t>
            </a:fld>
            <a:endParaRPr lang="en-US" sz="1800">
              <a:solidFill>
                <a:srgbClr val="000000"/>
              </a:solidFill>
              <a:latin typeface="Arial"/>
              <a:ea typeface="Arial"/>
              <a:cs typeface="Arial"/>
              <a:sym typeface="Arial"/>
            </a:endParaRPr>
          </a:p>
        </p:txBody>
      </p:sp>
      <p:sp>
        <p:nvSpPr>
          <p:cNvPr id="88" name="Shape 88"/>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1" name="Shape 91"/>
          <p:cNvSpPr txBox="1">
            <a:spLocks noGrp="1"/>
          </p:cNvSpPr>
          <p:nvPr>
            <p:ph type="body" idx="1"/>
          </p:nvPr>
        </p:nvSpPr>
        <p:spPr>
          <a:xfrm>
            <a:off x="366713" y="1074737"/>
            <a:ext cx="8410500" cy="3383100"/>
          </a:xfrm>
          <a:prstGeom prst="rect">
            <a:avLst/>
          </a:prstGeom>
          <a:noFill/>
          <a:ln>
            <a:noFill/>
          </a:ln>
        </p:spPr>
        <p:txBody>
          <a:bodyPr lIns="91425" tIns="91425" rIns="91425" bIns="91425" anchor="t" anchorCtr="0"/>
          <a:lstStyle>
            <a:lvl1pPr marL="342900" marR="0" lvl="0" indent="-1905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211137"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Main Page">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17" name="Shape 17"/>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595959"/>
              </a:buClr>
              <a:buFont typeface="Arial"/>
              <a:buNone/>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Shape 18"/>
          <p:cNvSpPr/>
          <p:nvPr/>
        </p:nvSpPr>
        <p:spPr>
          <a:xfrm>
            <a:off x="0" y="0"/>
            <a:ext cx="9144000" cy="53993"/>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57200" y="341407"/>
            <a:ext cx="8229600" cy="50602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 name="Shape 21"/>
          <p:cNvSpPr txBox="1">
            <a:spLocks noGrp="1"/>
          </p:cNvSpPr>
          <p:nvPr>
            <p:ph type="body" idx="1"/>
          </p:nvPr>
        </p:nvSpPr>
        <p:spPr>
          <a:xfrm>
            <a:off x="457200" y="1067062"/>
            <a:ext cx="8229600" cy="352756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457200" y="4764758"/>
            <a:ext cx="2133599" cy="273843"/>
          </a:xfrm>
          <a:prstGeom prst="rect">
            <a:avLst/>
          </a:prstGeom>
          <a:noFill/>
          <a:ln>
            <a:noFill/>
          </a:ln>
        </p:spPr>
        <p:txBody>
          <a:bodyPr lIns="68625" tIns="34300" rIns="68625" bIns="34300" anchor="t" anchorCtr="0">
            <a:noAutofit/>
          </a:bodyPr>
          <a:lstStyle/>
          <a:p>
            <a:pPr marL="0" marR="0" lvl="0" indent="0" algn="l" rtl="0">
              <a:spcBef>
                <a:spcPts val="0"/>
              </a:spcBef>
              <a:buSzPct val="25000"/>
              <a:buNone/>
            </a:pPr>
            <a:fld id="{00000000-1234-1234-1234-123412341234}" type="slidenum">
              <a:rPr lang="en-US" sz="1800" b="0" i="0" u="none" strike="noStrike" cap="none">
                <a:solidFill>
                  <a:schemeClr val="dk1"/>
                </a:solidFill>
                <a:latin typeface="Arial"/>
                <a:ea typeface="Arial"/>
                <a:cs typeface="Arial"/>
                <a:sym typeface="Arial"/>
              </a:rPr>
              <a:t>‹#›</a:t>
            </a:fld>
            <a:endParaRPr lang="en-US"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58580" y="198276"/>
            <a:ext cx="7798458" cy="50602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Helvetica Neue"/>
              <a:buNone/>
              <a:defRPr sz="4400" b="0" i="0" u="none" strike="noStrike" cap="none">
                <a:solidFill>
                  <a:schemeClr val="dk1"/>
                </a:solidFill>
                <a:latin typeface="Helvetica Neue"/>
                <a:ea typeface="Helvetica Neue"/>
                <a:cs typeface="Helvetica Neue"/>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sldNum" idx="12"/>
          </p:nvPr>
        </p:nvSpPr>
        <p:spPr>
          <a:xfrm>
            <a:off x="8532103" y="4842860"/>
            <a:ext cx="458891"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US" sz="900" b="0" i="0">
                <a:solidFill>
                  <a:srgbClr val="BDBDBD"/>
                </a:solidFill>
                <a:latin typeface="Helvetica Neue"/>
                <a:ea typeface="Helvetica Neue"/>
                <a:cs typeface="Helvetica Neue"/>
                <a:sym typeface="Helvetica Neue"/>
              </a:rPr>
              <a:t>‹#›</a:t>
            </a:fld>
            <a:endParaRPr lang="en-US" sz="900" b="0" i="0">
              <a:solidFill>
                <a:srgbClr val="BDBDBD"/>
              </a:solidFill>
              <a:latin typeface="Helvetica Neue"/>
              <a:ea typeface="Helvetica Neue"/>
              <a:cs typeface="Helvetica Neue"/>
              <a:sym typeface="Helvetica Neue"/>
            </a:endParaRPr>
          </a:p>
        </p:txBody>
      </p:sp>
      <p:sp>
        <p:nvSpPr>
          <p:cNvPr id="26" name="Shape 26"/>
          <p:cNvSpPr txBox="1">
            <a:spLocks noGrp="1"/>
          </p:cNvSpPr>
          <p:nvPr>
            <p:ph type="ftr" idx="11"/>
          </p:nvPr>
        </p:nvSpPr>
        <p:spPr>
          <a:xfrm>
            <a:off x="5556930" y="4842860"/>
            <a:ext cx="2895600" cy="273843"/>
          </a:xfrm>
          <a:prstGeom prst="rect">
            <a:avLst/>
          </a:prstGeom>
          <a:noFill/>
          <a:ln>
            <a:noFill/>
          </a:ln>
        </p:spPr>
        <p:txBody>
          <a:bodyPr lIns="91425" tIns="91425" rIns="91425" bIns="91425" anchor="ctr" anchorCtr="0"/>
          <a:lstStyle>
            <a:lvl1pPr marL="0" marR="0" lvl="0" indent="0" algn="r" rtl="0">
              <a:spcBef>
                <a:spcPts val="0"/>
              </a:spcBef>
              <a:buNone/>
              <a:defRPr sz="700" b="0" i="0">
                <a:solidFill>
                  <a:srgbClr val="BFBFBF"/>
                </a:solidFill>
                <a:latin typeface="Helvetica Neue"/>
                <a:ea typeface="Helvetica Neue"/>
                <a:cs typeface="Helvetica Neue"/>
                <a:sym typeface="Helvetica Neue"/>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plit">
    <p:spTree>
      <p:nvGrpSpPr>
        <p:cNvPr id="1" name="Shape 27"/>
        <p:cNvGrpSpPr/>
        <p:nvPr/>
      </p:nvGrpSpPr>
      <p:grpSpPr>
        <a:xfrm>
          <a:off x="0" y="0"/>
          <a:ext cx="0" cy="0"/>
          <a:chOff x="0" y="0"/>
          <a:chExt cx="0" cy="0"/>
        </a:xfrm>
      </p:grpSpPr>
      <p:sp>
        <p:nvSpPr>
          <p:cNvPr id="28" name="Shape 28"/>
          <p:cNvSpPr/>
          <p:nvPr/>
        </p:nvSpPr>
        <p:spPr>
          <a:xfrm>
            <a:off x="4572000" y="0"/>
            <a:ext cx="4572000" cy="51434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9" name="Shape 29" descr="Pivotal_White.png"/>
          <p:cNvPicPr preferRelativeResize="0"/>
          <p:nvPr/>
        </p:nvPicPr>
        <p:blipFill rotWithShape="1">
          <a:blip r:embed="rId2">
            <a:alphaModFix/>
          </a:blip>
          <a:srcRect/>
          <a:stretch/>
        </p:blipFill>
        <p:spPr>
          <a:xfrm>
            <a:off x="8286414" y="4854091"/>
            <a:ext cx="712061" cy="173735"/>
          </a:xfrm>
          <a:prstGeom prst="rect">
            <a:avLst/>
          </a:prstGeom>
          <a:noFill/>
          <a:ln>
            <a:noFill/>
          </a:ln>
        </p:spPr>
      </p:pic>
      <p:sp>
        <p:nvSpPr>
          <p:cNvPr id="30" name="Shape 30"/>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 Blank logo">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33" name="Shape 33"/>
          <p:cNvSpPr/>
          <p:nvPr/>
        </p:nvSpPr>
        <p:spPr>
          <a:xfrm>
            <a:off x="0" y="0"/>
            <a:ext cx="9144000" cy="53993"/>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Main Page">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06096" y="149918"/>
            <a:ext cx="5985149"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body" idx="1"/>
          </p:nvPr>
        </p:nvSpPr>
        <p:spPr>
          <a:xfrm>
            <a:off x="3106674" y="624362"/>
            <a:ext cx="5984747" cy="288565"/>
          </a:xfrm>
          <a:prstGeom prst="rect">
            <a:avLst/>
          </a:prstGeom>
          <a:noFill/>
          <a:ln>
            <a:noFill/>
          </a:ln>
        </p:spPr>
        <p:txBody>
          <a:bodyPr lIns="91425" tIns="91425" rIns="91425" bIns="91425" anchor="t" anchorCtr="0"/>
          <a:lstStyle>
            <a:lvl1pPr marL="0" marR="0" lvl="0" indent="0" algn="l" rtl="0">
              <a:spcBef>
                <a:spcPts val="360"/>
              </a:spcBef>
              <a:buClr>
                <a:srgbClr val="595959"/>
              </a:buClr>
              <a:buFont typeface="Arial"/>
              <a:buNone/>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 name="Shape 37"/>
          <p:cNvSpPr/>
          <p:nvPr/>
        </p:nvSpPr>
        <p:spPr>
          <a:xfrm>
            <a:off x="0" y="0"/>
            <a:ext cx="9144000" cy="53993"/>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8" name="Shape 38"/>
          <p:cNvSpPr>
            <a:spLocks noGrp="1"/>
          </p:cNvSpPr>
          <p:nvPr>
            <p:ph type="pic" idx="2"/>
          </p:nvPr>
        </p:nvSpPr>
        <p:spPr>
          <a:xfrm>
            <a:off x="0" y="-2286"/>
            <a:ext cx="3044952" cy="5148072"/>
          </a:xfrm>
          <a:prstGeom prst="rect">
            <a:avLst/>
          </a:prstGeom>
          <a:solidFill>
            <a:srgbClr val="D8D8D8"/>
          </a:solidFill>
          <a:ln>
            <a:noFill/>
          </a:ln>
        </p:spPr>
        <p:txBody>
          <a:bodyPr lIns="91425" tIns="91425" rIns="91425" bIns="91425" anchor="ctr" anchorCtr="0"/>
          <a:lstStyle>
            <a:lvl1pPr marL="0" marR="0" lvl="0" indent="0" algn="ctr" rtl="0">
              <a:spcBef>
                <a:spcPts val="640"/>
              </a:spcBef>
              <a:buClr>
                <a:schemeClr val="lt1"/>
              </a:buClr>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 Blank logo">
    <p:spTree>
      <p:nvGrpSpPr>
        <p:cNvPr id="1" name="Shape 40"/>
        <p:cNvGrpSpPr/>
        <p:nvPr/>
      </p:nvGrpSpPr>
      <p:grpSpPr>
        <a:xfrm>
          <a:off x="0" y="0"/>
          <a:ext cx="0" cy="0"/>
          <a:chOff x="0" y="0"/>
          <a:chExt cx="0" cy="0"/>
        </a:xfrm>
      </p:grpSpPr>
      <p:sp>
        <p:nvSpPr>
          <p:cNvPr id="41" name="Shape 41"/>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Main Page">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113721" y="149918"/>
            <a:ext cx="5985149"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4" name="Shape 44"/>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45" name="Shape 45"/>
          <p:cNvSpPr txBox="1">
            <a:spLocks noGrp="1"/>
          </p:cNvSpPr>
          <p:nvPr>
            <p:ph type="body" idx="1"/>
          </p:nvPr>
        </p:nvSpPr>
        <p:spPr>
          <a:xfrm>
            <a:off x="114300" y="624362"/>
            <a:ext cx="5984747" cy="288565"/>
          </a:xfrm>
          <a:prstGeom prst="rect">
            <a:avLst/>
          </a:prstGeom>
          <a:noFill/>
          <a:ln>
            <a:noFill/>
          </a:ln>
        </p:spPr>
        <p:txBody>
          <a:bodyPr lIns="91425" tIns="91425" rIns="91425" bIns="91425" anchor="t" anchorCtr="0"/>
          <a:lstStyle>
            <a:lvl1pPr marL="0" marR="0" lvl="0" indent="0" algn="l" rtl="0">
              <a:spcBef>
                <a:spcPts val="360"/>
              </a:spcBef>
              <a:buClr>
                <a:srgbClr val="595959"/>
              </a:buClr>
              <a:buFont typeface="Arial"/>
              <a:buNone/>
              <a:defRPr sz="1800" b="0" i="0" u="none" strike="noStrike" cap="none">
                <a:solidFill>
                  <a:srgbClr val="595959"/>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 name="Shape 46"/>
          <p:cNvSpPr/>
          <p:nvPr/>
        </p:nvSpPr>
        <p:spPr>
          <a:xfrm>
            <a:off x="0" y="0"/>
            <a:ext cx="9144000" cy="53993"/>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7" name="Shape 47" descr="pivotal_teal.png"/>
          <p:cNvPicPr preferRelativeResize="0"/>
          <p:nvPr/>
        </p:nvPicPr>
        <p:blipFill rotWithShape="1">
          <a:blip r:embed="rId2">
            <a:alphaModFix/>
          </a:blip>
          <a:srcRect/>
          <a:stretch/>
        </p:blipFill>
        <p:spPr>
          <a:xfrm>
            <a:off x="5212055" y="4855076"/>
            <a:ext cx="731519" cy="171298"/>
          </a:xfrm>
          <a:prstGeom prst="rect">
            <a:avLst/>
          </a:prstGeom>
          <a:noFill/>
          <a:ln>
            <a:noFill/>
          </a:ln>
        </p:spPr>
      </p:pic>
      <p:sp>
        <p:nvSpPr>
          <p:cNvPr id="48" name="Shape 48"/>
          <p:cNvSpPr>
            <a:spLocks noGrp="1"/>
          </p:cNvSpPr>
          <p:nvPr>
            <p:ph type="pic" idx="2"/>
          </p:nvPr>
        </p:nvSpPr>
        <p:spPr>
          <a:xfrm>
            <a:off x="6099048" y="-2286"/>
            <a:ext cx="3044952" cy="5148072"/>
          </a:xfrm>
          <a:prstGeom prst="rect">
            <a:avLst/>
          </a:prstGeom>
          <a:solidFill>
            <a:srgbClr val="D8D8D8"/>
          </a:solidFill>
          <a:ln>
            <a:noFill/>
          </a:ln>
        </p:spPr>
        <p:txBody>
          <a:bodyPr lIns="91425" tIns="91425" rIns="91425" bIns="91425" anchor="ctr" anchorCtr="0"/>
          <a:lstStyle>
            <a:lvl1pPr marL="0" marR="0" lvl="0" indent="0" algn="ctr" rtl="0">
              <a:spcBef>
                <a:spcPts val="640"/>
              </a:spcBef>
              <a:buClr>
                <a:schemeClr val="lt1"/>
              </a:buClr>
              <a:buFont typeface="Arial"/>
              <a:buNone/>
              <a:defRPr sz="3200" b="0" i="0" u="none" strike="noStrike" cap="none">
                <a:solidFill>
                  <a:schemeClr val="lt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theme" Target="../theme/theme2.xml"/><Relationship Id="rId7" Type="http://schemas.openxmlformats.org/officeDocument/2006/relationships/image" Target="../media/image1.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pivotal_teal.png"/>
          <p:cNvPicPr preferRelativeResize="0"/>
          <p:nvPr/>
        </p:nvPicPr>
        <p:blipFill rotWithShape="1">
          <a:blip r:embed="rId15">
            <a:alphaModFix/>
          </a:blip>
          <a:srcRect/>
          <a:stretch/>
        </p:blipFill>
        <p:spPr>
          <a:xfrm>
            <a:off x="8272779" y="4855076"/>
            <a:ext cx="731519" cy="17129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pic>
        <p:nvPicPr>
          <p:cNvPr id="73" name="Shape 73" descr="pivotal_teal.png"/>
          <p:cNvPicPr preferRelativeResize="0"/>
          <p:nvPr/>
        </p:nvPicPr>
        <p:blipFill rotWithShape="1">
          <a:blip r:embed="rId7">
            <a:alphaModFix/>
          </a:blip>
          <a:srcRect/>
          <a:stretch/>
        </p:blipFill>
        <p:spPr>
          <a:xfrm>
            <a:off x="8272779" y="4855076"/>
            <a:ext cx="731400" cy="17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22.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jp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4.png"/><Relationship Id="rId10" Type="http://schemas.openxmlformats.org/officeDocument/2006/relationships/image" Target="../media/image22.png"/><Relationship Id="rId11"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6.jp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23.png"/><Relationship Id="rId5"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54.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5.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724256"/>
            <a:ext cx="7897090" cy="1655838"/>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dirty="0">
                <a:solidFill>
                  <a:srgbClr val="2C95DD"/>
                </a:solidFill>
              </a:rPr>
              <a:t>Cloud Native </a:t>
            </a:r>
            <a:r>
              <a:rPr lang="en-US" sz="4800" dirty="0" smtClean="0">
                <a:solidFill>
                  <a:srgbClr val="2C95DD"/>
                </a:solidFill>
              </a:rPr>
              <a:t>Workshop</a:t>
            </a:r>
            <a:endParaRPr lang="en-US" sz="4800" dirty="0">
              <a:solidFill>
                <a:srgbClr val="2C95DD"/>
              </a:solidFill>
            </a:endParaRPr>
          </a:p>
          <a:p>
            <a:pPr>
              <a:lnSpc>
                <a:spcPct val="90000"/>
              </a:lnSpc>
              <a:spcAft>
                <a:spcPts val="1200"/>
              </a:spcAft>
            </a:pPr>
            <a:r>
              <a:rPr lang="en-US" sz="2400" b="1" spc="-100" dirty="0">
                <a:solidFill>
                  <a:schemeClr val="bg1"/>
                </a:solidFill>
                <a:effectLst>
                  <a:outerShdw blurRad="50800" dist="38100" dir="5400000" algn="t" rotWithShape="0">
                    <a:prstClr val="black">
                      <a:alpha val="40000"/>
                    </a:prstClr>
                  </a:outerShdw>
                </a:effectLst>
              </a:rPr>
              <a:t>Publish, Secure, &amp; Monitor APIs with Pivotal Cloud Foundry Route Services </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7082159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366725" y="325454"/>
            <a:ext cx="8410500" cy="460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139487"/>
              </a:buClr>
              <a:buSzPct val="25000"/>
              <a:buFont typeface="Arial"/>
              <a:buNone/>
            </a:pPr>
            <a:r>
              <a:rPr lang="en-US" sz="2800" b="1">
                <a:solidFill>
                  <a:srgbClr val="139487"/>
                </a:solidFill>
              </a:rPr>
              <a:t>Routing in PCF </a:t>
            </a:r>
          </a:p>
        </p:txBody>
      </p:sp>
      <p:sp>
        <p:nvSpPr>
          <p:cNvPr id="699" name="Shape 699"/>
          <p:cNvSpPr txBox="1">
            <a:spLocks noGrp="1"/>
          </p:cNvSpPr>
          <p:nvPr>
            <p:ph type="body" idx="1"/>
          </p:nvPr>
        </p:nvSpPr>
        <p:spPr>
          <a:xfrm>
            <a:off x="366725" y="1074737"/>
            <a:ext cx="8410500" cy="3383100"/>
          </a:xfrm>
          <a:prstGeom prst="rect">
            <a:avLst/>
          </a:prstGeom>
          <a:noFill/>
          <a:ln>
            <a:noFill/>
          </a:ln>
        </p:spPr>
        <p:txBody>
          <a:bodyPr lIns="91425" tIns="91425" rIns="91425" bIns="91425" anchor="t" anchorCtr="0">
            <a:noAutofit/>
          </a:bodyPr>
          <a:lstStyle/>
          <a:p>
            <a:pPr marL="457200" marR="0" lvl="0" indent="-381000" algn="l" rtl="0">
              <a:lnSpc>
                <a:spcPct val="115000"/>
              </a:lnSpc>
              <a:spcBef>
                <a:spcPts val="0"/>
              </a:spcBef>
              <a:spcAft>
                <a:spcPts val="0"/>
              </a:spcAft>
              <a:buClr>
                <a:schemeClr val="accent1"/>
              </a:buClr>
              <a:buSzPct val="100000"/>
              <a:buFont typeface="Lato"/>
              <a:buChar char="•"/>
            </a:pPr>
            <a:r>
              <a:rPr lang="en-US" sz="1800" b="0" i="0" u="none" strike="noStrike" cap="none">
                <a:solidFill>
                  <a:srgbClr val="000000"/>
                </a:solidFill>
                <a:latin typeface="Lato"/>
                <a:ea typeface="Lato"/>
                <a:cs typeface="Lato"/>
                <a:sym typeface="Lato"/>
              </a:rPr>
              <a:t>Routing in Cloud Foundry is the process by which requests to applications are forwarded to their intended destination</a:t>
            </a:r>
          </a:p>
          <a:p>
            <a:pPr marR="0" lvl="0" indent="0" algn="l" rtl="0">
              <a:lnSpc>
                <a:spcPct val="115000"/>
              </a:lnSpc>
              <a:spcBef>
                <a:spcPts val="0"/>
              </a:spcBef>
              <a:spcAft>
                <a:spcPts val="0"/>
              </a:spcAft>
              <a:buNone/>
            </a:pPr>
            <a:endParaRPr sz="1800">
              <a:latin typeface="Lato"/>
              <a:ea typeface="Lato"/>
              <a:cs typeface="Lato"/>
              <a:sym typeface="Lato"/>
            </a:endParaRPr>
          </a:p>
          <a:p>
            <a:pPr marL="457200" marR="0" lvl="0" indent="-381000" algn="l" rtl="0">
              <a:lnSpc>
                <a:spcPct val="115000"/>
              </a:lnSpc>
              <a:spcBef>
                <a:spcPts val="0"/>
              </a:spcBef>
              <a:spcAft>
                <a:spcPts val="0"/>
              </a:spcAft>
              <a:buClr>
                <a:schemeClr val="accent1"/>
              </a:buClr>
              <a:buSzPct val="100000"/>
              <a:buFont typeface="Lato"/>
              <a:buChar char="•"/>
            </a:pPr>
            <a:r>
              <a:rPr lang="en-US" sz="1800" b="0" i="0" u="none" strike="noStrike" cap="none">
                <a:solidFill>
                  <a:srgbClr val="000000"/>
                </a:solidFill>
                <a:latin typeface="Lato"/>
                <a:ea typeface="Lato"/>
                <a:cs typeface="Lato"/>
                <a:sym typeface="Lato"/>
              </a:rPr>
              <a:t>A dynamic routing tier is necessary because Cloud Foundry may move application instances between hosts for high availability</a:t>
            </a:r>
          </a:p>
          <a:p>
            <a:pPr marR="0" lvl="0" indent="0" algn="l" rtl="0">
              <a:lnSpc>
                <a:spcPct val="115000"/>
              </a:lnSpc>
              <a:spcBef>
                <a:spcPts val="0"/>
              </a:spcBef>
              <a:spcAft>
                <a:spcPts val="0"/>
              </a:spcAft>
              <a:buNone/>
            </a:pPr>
            <a:endParaRPr sz="1800">
              <a:latin typeface="Lato"/>
              <a:ea typeface="Lato"/>
              <a:cs typeface="Lato"/>
              <a:sym typeface="Lato"/>
            </a:endParaRPr>
          </a:p>
          <a:p>
            <a:pPr marL="457200" marR="0" lvl="0" indent="-381000" algn="l" rtl="0">
              <a:lnSpc>
                <a:spcPct val="115000"/>
              </a:lnSpc>
              <a:spcBef>
                <a:spcPts val="0"/>
              </a:spcBef>
              <a:spcAft>
                <a:spcPts val="0"/>
              </a:spcAft>
              <a:buClr>
                <a:schemeClr val="accent1"/>
              </a:buClr>
              <a:buSzPct val="100000"/>
              <a:buFont typeface="Lato"/>
              <a:buChar char="•"/>
            </a:pPr>
            <a:r>
              <a:rPr lang="en-US" sz="1800" b="0" i="0" u="none" strike="noStrike" cap="none">
                <a:solidFill>
                  <a:srgbClr val="000000"/>
                </a:solidFill>
                <a:latin typeface="Lato"/>
                <a:ea typeface="Lato"/>
                <a:cs typeface="Lato"/>
                <a:sym typeface="Lato"/>
              </a:rPr>
              <a:t>Developers manage the URLs their applications receive requests</a:t>
            </a:r>
          </a:p>
          <a:p>
            <a:pPr marR="0" lvl="0" indent="0" algn="l" rtl="0">
              <a:lnSpc>
                <a:spcPct val="115000"/>
              </a:lnSpc>
              <a:spcBef>
                <a:spcPts val="0"/>
              </a:spcBef>
              <a:spcAft>
                <a:spcPts val="0"/>
              </a:spcAft>
              <a:buNone/>
            </a:pPr>
            <a:endParaRPr sz="1800">
              <a:latin typeface="Lato"/>
              <a:ea typeface="Lato"/>
              <a:cs typeface="Lato"/>
              <a:sym typeface="Lato"/>
            </a:endParaRPr>
          </a:p>
          <a:p>
            <a:pPr marL="457200" marR="0" lvl="0" indent="-381000" algn="l" rtl="0">
              <a:lnSpc>
                <a:spcPct val="115000"/>
              </a:lnSpc>
              <a:spcBef>
                <a:spcPts val="0"/>
              </a:spcBef>
              <a:spcAft>
                <a:spcPts val="0"/>
              </a:spcAft>
              <a:buClr>
                <a:schemeClr val="accent1"/>
              </a:buClr>
              <a:buSzPct val="100000"/>
              <a:buFont typeface="Lato"/>
              <a:buChar char="•"/>
            </a:pPr>
            <a:r>
              <a:rPr lang="en-US" sz="1800" b="0" i="0" u="none" strike="noStrike" cap="none">
                <a:solidFill>
                  <a:srgbClr val="000000"/>
                </a:solidFill>
                <a:latin typeface="Lato"/>
                <a:ea typeface="Lato"/>
                <a:cs typeface="Lato"/>
                <a:sym typeface="Lato"/>
              </a:rPr>
              <a:t>Requests to Cloud Foundry system components are managed this way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a:xfrm>
            <a:off x="366725" y="325454"/>
            <a:ext cx="8410500" cy="460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139487"/>
              </a:buClr>
              <a:buSzPct val="25000"/>
              <a:buFont typeface="Arial"/>
              <a:buNone/>
            </a:pPr>
            <a:r>
              <a:rPr lang="en-US" sz="2800" b="1">
                <a:solidFill>
                  <a:srgbClr val="139487"/>
                </a:solidFill>
              </a:rPr>
              <a:t>Application Request Path in PCF</a:t>
            </a:r>
          </a:p>
        </p:txBody>
      </p:sp>
      <p:sp>
        <p:nvSpPr>
          <p:cNvPr id="705" name="Shape 705"/>
          <p:cNvSpPr/>
          <p:nvPr/>
        </p:nvSpPr>
        <p:spPr>
          <a:xfrm>
            <a:off x="3629025" y="1219200"/>
            <a:ext cx="5219700" cy="3000300"/>
          </a:xfrm>
          <a:prstGeom prst="rect">
            <a:avLst/>
          </a:prstGeom>
          <a:noFill/>
          <a:ln w="9525" cap="flat" cmpd="sng">
            <a:solidFill>
              <a:schemeClr val="dk1"/>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06" name="Shape 706"/>
          <p:cNvSpPr/>
          <p:nvPr/>
        </p:nvSpPr>
        <p:spPr>
          <a:xfrm>
            <a:off x="6735950" y="1461725"/>
            <a:ext cx="1950900" cy="2405400"/>
          </a:xfrm>
          <a:prstGeom prst="rect">
            <a:avLst/>
          </a:prstGeom>
          <a:solidFill>
            <a:schemeClr val="lt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07" name="Shape 707"/>
          <p:cNvSpPr/>
          <p:nvPr/>
        </p:nvSpPr>
        <p:spPr>
          <a:xfrm>
            <a:off x="6707975" y="2016060"/>
            <a:ext cx="74700" cy="138900"/>
          </a:xfrm>
          <a:prstGeom prst="ellipse">
            <a:avLst/>
          </a:prstGeom>
          <a:solidFill>
            <a:schemeClr val="lt1"/>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08" name="Shape 708"/>
          <p:cNvSpPr/>
          <p:nvPr/>
        </p:nvSpPr>
        <p:spPr>
          <a:xfrm>
            <a:off x="4019437" y="2175430"/>
            <a:ext cx="818400" cy="10071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Source Sans Pro"/>
              <a:buNone/>
            </a:pPr>
            <a:r>
              <a:rPr lang="en-US" sz="1400" b="0" i="0" u="none" strike="noStrike" cap="none">
                <a:solidFill>
                  <a:srgbClr val="000000"/>
                </a:solidFill>
                <a:latin typeface="Source Sans Pro"/>
                <a:ea typeface="Source Sans Pro"/>
                <a:cs typeface="Source Sans Pro"/>
                <a:sym typeface="Source Sans Pro"/>
              </a:rPr>
              <a:t>Router</a:t>
            </a:r>
          </a:p>
        </p:txBody>
      </p:sp>
      <p:grpSp>
        <p:nvGrpSpPr>
          <p:cNvPr id="709" name="Shape 709"/>
          <p:cNvGrpSpPr/>
          <p:nvPr/>
        </p:nvGrpSpPr>
        <p:grpSpPr>
          <a:xfrm>
            <a:off x="7296977" y="1743861"/>
            <a:ext cx="1242134" cy="774784"/>
            <a:chOff x="2936825" y="471975"/>
            <a:chExt cx="778475" cy="327300"/>
          </a:xfrm>
        </p:grpSpPr>
        <p:sp>
          <p:nvSpPr>
            <p:cNvPr id="710" name="Shape 710"/>
            <p:cNvSpPr/>
            <p:nvPr/>
          </p:nvSpPr>
          <p:spPr>
            <a:xfrm>
              <a:off x="2971900" y="471975"/>
              <a:ext cx="743400" cy="327300"/>
            </a:xfrm>
            <a:prstGeom prst="rect">
              <a:avLst/>
            </a:prstGeom>
            <a:solidFill>
              <a:schemeClr val="lt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Source Sans Pro"/>
                <a:ea typeface="Source Sans Pro"/>
                <a:cs typeface="Source Sans Pro"/>
                <a:sym typeface="Source Sans Pro"/>
              </a:endParaRPr>
            </a:p>
          </p:txBody>
        </p:sp>
        <p:sp>
          <p:nvSpPr>
            <p:cNvPr id="711" name="Shape 711"/>
            <p:cNvSpPr/>
            <p:nvPr/>
          </p:nvSpPr>
          <p:spPr>
            <a:xfrm>
              <a:off x="2936825" y="605475"/>
              <a:ext cx="49500" cy="60300"/>
            </a:xfrm>
            <a:prstGeom prst="ellipse">
              <a:avLst/>
            </a:prstGeom>
            <a:solidFill>
              <a:schemeClr val="lt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712" name="Shape 712"/>
          <p:cNvCxnSpPr>
            <a:stCxn id="708" idx="0"/>
            <a:endCxn id="707" idx="2"/>
          </p:cNvCxnSpPr>
          <p:nvPr/>
        </p:nvCxnSpPr>
        <p:spPr>
          <a:xfrm rot="-5400000">
            <a:off x="5523337" y="990730"/>
            <a:ext cx="90000" cy="2279400"/>
          </a:xfrm>
          <a:prstGeom prst="bentConnector2">
            <a:avLst/>
          </a:prstGeom>
          <a:noFill/>
          <a:ln w="9525" cap="flat" cmpd="sng">
            <a:solidFill>
              <a:schemeClr val="dk1"/>
            </a:solidFill>
            <a:prstDash val="solid"/>
            <a:round/>
            <a:headEnd type="none" w="med" len="med"/>
            <a:tailEnd type="triangle" w="lg" len="lg"/>
          </a:ln>
        </p:spPr>
      </p:cxnSp>
      <p:cxnSp>
        <p:nvCxnSpPr>
          <p:cNvPr id="713" name="Shape 713"/>
          <p:cNvCxnSpPr>
            <a:stCxn id="708" idx="2"/>
          </p:cNvCxnSpPr>
          <p:nvPr/>
        </p:nvCxnSpPr>
        <p:spPr>
          <a:xfrm rot="-5400000" flipH="1">
            <a:off x="5496187" y="2114980"/>
            <a:ext cx="132299" cy="2267400"/>
          </a:xfrm>
          <a:prstGeom prst="bentConnector2">
            <a:avLst/>
          </a:prstGeom>
          <a:noFill/>
          <a:ln w="9525" cap="flat" cmpd="sng">
            <a:solidFill>
              <a:schemeClr val="dk1"/>
            </a:solidFill>
            <a:prstDash val="solid"/>
            <a:round/>
            <a:headEnd type="none" w="med" len="med"/>
            <a:tailEnd type="triangle" w="lg" len="lg"/>
          </a:ln>
        </p:spPr>
      </p:cxnSp>
      <p:sp>
        <p:nvSpPr>
          <p:cNvPr id="714" name="Shape 714"/>
          <p:cNvSpPr txBox="1"/>
          <p:nvPr/>
        </p:nvSpPr>
        <p:spPr>
          <a:xfrm>
            <a:off x="5469575" y="1793911"/>
            <a:ext cx="1343400" cy="294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1000" b="0" i="0" u="none" strike="noStrike" cap="none">
                <a:solidFill>
                  <a:srgbClr val="000000"/>
                </a:solidFill>
                <a:latin typeface="Open Sans"/>
                <a:ea typeface="Open Sans"/>
                <a:cs typeface="Open Sans"/>
                <a:sym typeface="Open Sans"/>
              </a:rPr>
              <a:t>myapp.cf.com/foo</a:t>
            </a:r>
          </a:p>
        </p:txBody>
      </p:sp>
      <p:sp>
        <p:nvSpPr>
          <p:cNvPr id="715" name="Shape 715"/>
          <p:cNvSpPr txBox="1"/>
          <p:nvPr/>
        </p:nvSpPr>
        <p:spPr>
          <a:xfrm>
            <a:off x="5471814" y="2986327"/>
            <a:ext cx="1796100" cy="503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1000" b="0" i="0" u="none" strike="noStrike" cap="none">
                <a:solidFill>
                  <a:srgbClr val="000000"/>
                </a:solidFill>
                <a:latin typeface="Open Sans"/>
                <a:ea typeface="Open Sans"/>
                <a:cs typeface="Open Sans"/>
                <a:sym typeface="Open Sans"/>
              </a:rPr>
              <a:t>myapp.cf.com/bar</a:t>
            </a:r>
          </a:p>
        </p:txBody>
      </p:sp>
      <p:sp>
        <p:nvSpPr>
          <p:cNvPr id="716" name="Shape 716"/>
          <p:cNvSpPr txBox="1"/>
          <p:nvPr/>
        </p:nvSpPr>
        <p:spPr>
          <a:xfrm>
            <a:off x="6272750" y="2056200"/>
            <a:ext cx="487500" cy="244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1000" b="0" i="0" u="none" strike="noStrike" cap="none">
                <a:solidFill>
                  <a:srgbClr val="000000"/>
                </a:solidFill>
                <a:latin typeface="Open Sans"/>
                <a:ea typeface="Open Sans"/>
                <a:cs typeface="Open Sans"/>
                <a:sym typeface="Open Sans"/>
              </a:rPr>
              <a:t>6001</a:t>
            </a:r>
          </a:p>
        </p:txBody>
      </p:sp>
      <p:sp>
        <p:nvSpPr>
          <p:cNvPr id="717" name="Shape 717"/>
          <p:cNvSpPr txBox="1"/>
          <p:nvPr/>
        </p:nvSpPr>
        <p:spPr>
          <a:xfrm>
            <a:off x="6284750" y="3275525"/>
            <a:ext cx="487500" cy="244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1000" b="0" i="0" u="none" strike="noStrike" cap="none">
                <a:solidFill>
                  <a:srgbClr val="000000"/>
                </a:solidFill>
                <a:latin typeface="Open Sans"/>
                <a:ea typeface="Open Sans"/>
                <a:cs typeface="Open Sans"/>
                <a:sym typeface="Open Sans"/>
              </a:rPr>
              <a:t>6002</a:t>
            </a:r>
          </a:p>
        </p:txBody>
      </p:sp>
      <p:cxnSp>
        <p:nvCxnSpPr>
          <p:cNvPr id="718" name="Shape 718"/>
          <p:cNvCxnSpPr>
            <a:stCxn id="707" idx="5"/>
            <a:endCxn id="711" idx="2"/>
          </p:cNvCxnSpPr>
          <p:nvPr/>
        </p:nvCxnSpPr>
        <p:spPr>
          <a:xfrm rot="10800000" flipH="1">
            <a:off x="6771736" y="2131319"/>
            <a:ext cx="525300" cy="3300"/>
          </a:xfrm>
          <a:prstGeom prst="straightConnector1">
            <a:avLst/>
          </a:prstGeom>
          <a:noFill/>
          <a:ln w="9525" cap="flat" cmpd="sng">
            <a:solidFill>
              <a:schemeClr val="dk1"/>
            </a:solidFill>
            <a:prstDash val="solid"/>
            <a:round/>
            <a:headEnd type="none" w="med" len="med"/>
            <a:tailEnd type="triangle" w="lg" len="lg"/>
          </a:ln>
        </p:spPr>
      </p:cxnSp>
      <p:sp>
        <p:nvSpPr>
          <p:cNvPr id="719" name="Shape 719"/>
          <p:cNvSpPr txBox="1"/>
          <p:nvPr/>
        </p:nvSpPr>
        <p:spPr>
          <a:xfrm>
            <a:off x="6939211" y="1817811"/>
            <a:ext cx="487500" cy="330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1000" b="0" i="0" u="none" strike="noStrike" cap="none">
                <a:solidFill>
                  <a:srgbClr val="000000"/>
                </a:solidFill>
                <a:latin typeface="Open Sans"/>
                <a:ea typeface="Open Sans"/>
                <a:cs typeface="Open Sans"/>
                <a:sym typeface="Open Sans"/>
              </a:rPr>
              <a:t>8080</a:t>
            </a:r>
          </a:p>
        </p:txBody>
      </p:sp>
      <p:sp>
        <p:nvSpPr>
          <p:cNvPr id="720" name="Shape 720"/>
          <p:cNvSpPr/>
          <p:nvPr/>
        </p:nvSpPr>
        <p:spPr>
          <a:xfrm>
            <a:off x="643750" y="2175130"/>
            <a:ext cx="818400" cy="10071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Source Sans Pro"/>
              <a:buNone/>
            </a:pPr>
            <a:r>
              <a:rPr lang="en-US" sz="1400" b="0" i="0" u="none" strike="noStrike" cap="none">
                <a:solidFill>
                  <a:srgbClr val="000000"/>
                </a:solidFill>
                <a:latin typeface="Source Sans Pro"/>
                <a:ea typeface="Source Sans Pro"/>
                <a:cs typeface="Source Sans Pro"/>
                <a:sym typeface="Source Sans Pro"/>
              </a:rPr>
              <a:t>Client</a:t>
            </a:r>
          </a:p>
        </p:txBody>
      </p:sp>
      <p:cxnSp>
        <p:nvCxnSpPr>
          <p:cNvPr id="721" name="Shape 721"/>
          <p:cNvCxnSpPr>
            <a:stCxn id="720" idx="3"/>
          </p:cNvCxnSpPr>
          <p:nvPr/>
        </p:nvCxnSpPr>
        <p:spPr>
          <a:xfrm>
            <a:off x="1462150" y="2678680"/>
            <a:ext cx="794700" cy="600"/>
          </a:xfrm>
          <a:prstGeom prst="bentConnector3">
            <a:avLst>
              <a:gd name="adj1" fmla="val 50001"/>
            </a:avLst>
          </a:prstGeom>
          <a:noFill/>
          <a:ln w="9525" cap="flat" cmpd="sng">
            <a:solidFill>
              <a:schemeClr val="dk1"/>
            </a:solidFill>
            <a:prstDash val="solid"/>
            <a:round/>
            <a:headEnd type="none" w="med" len="med"/>
            <a:tailEnd type="triangle" w="lg" len="lg"/>
          </a:ln>
        </p:spPr>
      </p:cxnSp>
      <p:sp>
        <p:nvSpPr>
          <p:cNvPr id="722" name="Shape 722"/>
          <p:cNvSpPr/>
          <p:nvPr/>
        </p:nvSpPr>
        <p:spPr>
          <a:xfrm>
            <a:off x="2256874" y="2175425"/>
            <a:ext cx="906900" cy="10071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Source Sans Pro"/>
              <a:buNone/>
            </a:pPr>
            <a:r>
              <a:rPr lang="en-US" sz="1400" b="0" i="0" u="none" strike="noStrike" cap="none">
                <a:solidFill>
                  <a:srgbClr val="000000"/>
                </a:solidFill>
                <a:latin typeface="Source Sans Pro"/>
                <a:ea typeface="Source Sans Pro"/>
                <a:cs typeface="Source Sans Pro"/>
                <a:sym typeface="Source Sans Pro"/>
              </a:rPr>
              <a:t>Load Balancer</a:t>
            </a:r>
          </a:p>
        </p:txBody>
      </p:sp>
      <p:cxnSp>
        <p:nvCxnSpPr>
          <p:cNvPr id="723" name="Shape 723"/>
          <p:cNvCxnSpPr>
            <a:stCxn id="722" idx="3"/>
            <a:endCxn id="708" idx="1"/>
          </p:cNvCxnSpPr>
          <p:nvPr/>
        </p:nvCxnSpPr>
        <p:spPr>
          <a:xfrm>
            <a:off x="3163774" y="2678975"/>
            <a:ext cx="855600" cy="600"/>
          </a:xfrm>
          <a:prstGeom prst="bentConnector3">
            <a:avLst>
              <a:gd name="adj1" fmla="val 50004"/>
            </a:avLst>
          </a:prstGeom>
          <a:noFill/>
          <a:ln w="9525" cap="flat" cmpd="sng">
            <a:solidFill>
              <a:schemeClr val="dk1"/>
            </a:solidFill>
            <a:prstDash val="solid"/>
            <a:round/>
            <a:headEnd type="none" w="med" len="med"/>
            <a:tailEnd type="triangle" w="lg" len="lg"/>
          </a:ln>
        </p:spPr>
      </p:cxnSp>
      <p:sp>
        <p:nvSpPr>
          <p:cNvPr id="724" name="Shape 724"/>
          <p:cNvSpPr txBox="1"/>
          <p:nvPr/>
        </p:nvSpPr>
        <p:spPr>
          <a:xfrm>
            <a:off x="6713625" y="1447800"/>
            <a:ext cx="611400" cy="30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Host</a:t>
            </a:r>
          </a:p>
        </p:txBody>
      </p:sp>
      <p:sp>
        <p:nvSpPr>
          <p:cNvPr id="725" name="Shape 725"/>
          <p:cNvSpPr txBox="1"/>
          <p:nvPr/>
        </p:nvSpPr>
        <p:spPr>
          <a:xfrm>
            <a:off x="7339225" y="1667675"/>
            <a:ext cx="1195200" cy="294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Container</a:t>
            </a:r>
          </a:p>
        </p:txBody>
      </p:sp>
      <p:sp>
        <p:nvSpPr>
          <p:cNvPr id="726" name="Shape 726"/>
          <p:cNvSpPr/>
          <p:nvPr/>
        </p:nvSpPr>
        <p:spPr>
          <a:xfrm>
            <a:off x="7652550" y="2089323"/>
            <a:ext cx="818400" cy="363600"/>
          </a:xfrm>
          <a:prstGeom prst="rect">
            <a:avLst/>
          </a:prstGeom>
          <a:solidFill>
            <a:schemeClr val="lt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Source Sans Pro"/>
              <a:buNone/>
            </a:pPr>
            <a:r>
              <a:rPr lang="en-US" sz="1000" b="0" i="0" u="none" strike="noStrike" cap="none">
                <a:solidFill>
                  <a:srgbClr val="000000"/>
                </a:solidFill>
                <a:latin typeface="Source Sans Pro"/>
                <a:ea typeface="Source Sans Pro"/>
                <a:cs typeface="Source Sans Pro"/>
                <a:sym typeface="Source Sans Pro"/>
              </a:rPr>
              <a:t>myapp1</a:t>
            </a:r>
          </a:p>
        </p:txBody>
      </p:sp>
      <p:sp>
        <p:nvSpPr>
          <p:cNvPr id="727" name="Shape 727"/>
          <p:cNvSpPr/>
          <p:nvPr/>
        </p:nvSpPr>
        <p:spPr>
          <a:xfrm>
            <a:off x="6707975" y="3235260"/>
            <a:ext cx="74700" cy="138900"/>
          </a:xfrm>
          <a:prstGeom prst="ellipse">
            <a:avLst/>
          </a:prstGeom>
          <a:solidFill>
            <a:schemeClr val="lt1"/>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728" name="Shape 728"/>
          <p:cNvGrpSpPr/>
          <p:nvPr/>
        </p:nvGrpSpPr>
        <p:grpSpPr>
          <a:xfrm>
            <a:off x="7296983" y="2963064"/>
            <a:ext cx="1242134" cy="774784"/>
            <a:chOff x="2936825" y="471975"/>
            <a:chExt cx="778475" cy="327300"/>
          </a:xfrm>
        </p:grpSpPr>
        <p:sp>
          <p:nvSpPr>
            <p:cNvPr id="729" name="Shape 729"/>
            <p:cNvSpPr/>
            <p:nvPr/>
          </p:nvSpPr>
          <p:spPr>
            <a:xfrm>
              <a:off x="2971900" y="471975"/>
              <a:ext cx="743400" cy="327300"/>
            </a:xfrm>
            <a:prstGeom prst="rect">
              <a:avLst/>
            </a:prstGeom>
            <a:solidFill>
              <a:schemeClr val="lt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000" b="0" i="0" u="none" strike="noStrike" cap="none">
                <a:solidFill>
                  <a:srgbClr val="000000"/>
                </a:solidFill>
                <a:latin typeface="Source Sans Pro"/>
                <a:ea typeface="Source Sans Pro"/>
                <a:cs typeface="Source Sans Pro"/>
                <a:sym typeface="Source Sans Pro"/>
              </a:endParaRPr>
            </a:p>
          </p:txBody>
        </p:sp>
        <p:sp>
          <p:nvSpPr>
            <p:cNvPr id="730" name="Shape 730"/>
            <p:cNvSpPr/>
            <p:nvPr/>
          </p:nvSpPr>
          <p:spPr>
            <a:xfrm>
              <a:off x="2936825" y="605475"/>
              <a:ext cx="49500" cy="60300"/>
            </a:xfrm>
            <a:prstGeom prst="ellipse">
              <a:avLst/>
            </a:prstGeom>
            <a:solidFill>
              <a:schemeClr val="lt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731" name="Shape 731"/>
          <p:cNvCxnSpPr>
            <a:stCxn id="727" idx="5"/>
            <a:endCxn id="730" idx="2"/>
          </p:cNvCxnSpPr>
          <p:nvPr/>
        </p:nvCxnSpPr>
        <p:spPr>
          <a:xfrm rot="10800000" flipH="1">
            <a:off x="6771736" y="3350519"/>
            <a:ext cx="525300" cy="3300"/>
          </a:xfrm>
          <a:prstGeom prst="straightConnector1">
            <a:avLst/>
          </a:prstGeom>
          <a:noFill/>
          <a:ln w="9525" cap="flat" cmpd="sng">
            <a:solidFill>
              <a:schemeClr val="dk1"/>
            </a:solidFill>
            <a:prstDash val="solid"/>
            <a:round/>
            <a:headEnd type="none" w="med" len="med"/>
            <a:tailEnd type="triangle" w="lg" len="lg"/>
          </a:ln>
        </p:spPr>
      </p:cxnSp>
      <p:sp>
        <p:nvSpPr>
          <p:cNvPr id="732" name="Shape 732"/>
          <p:cNvSpPr txBox="1"/>
          <p:nvPr/>
        </p:nvSpPr>
        <p:spPr>
          <a:xfrm>
            <a:off x="7339225" y="2886875"/>
            <a:ext cx="1195200" cy="2949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Container</a:t>
            </a:r>
          </a:p>
        </p:txBody>
      </p:sp>
      <p:sp>
        <p:nvSpPr>
          <p:cNvPr id="733" name="Shape 733"/>
          <p:cNvSpPr/>
          <p:nvPr/>
        </p:nvSpPr>
        <p:spPr>
          <a:xfrm>
            <a:off x="7652550" y="3308523"/>
            <a:ext cx="818400" cy="363600"/>
          </a:xfrm>
          <a:prstGeom prst="rect">
            <a:avLst/>
          </a:prstGeom>
          <a:solidFill>
            <a:schemeClr val="lt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Source Sans Pro"/>
              <a:buNone/>
            </a:pPr>
            <a:r>
              <a:rPr lang="en-US" sz="1000" b="0" i="0" u="none" strike="noStrike" cap="none">
                <a:solidFill>
                  <a:srgbClr val="000000"/>
                </a:solidFill>
                <a:latin typeface="Source Sans Pro"/>
                <a:ea typeface="Source Sans Pro"/>
                <a:cs typeface="Source Sans Pro"/>
                <a:sym typeface="Source Sans Pro"/>
              </a:rPr>
              <a:t>myapp1</a:t>
            </a:r>
          </a:p>
        </p:txBody>
      </p:sp>
      <p:sp>
        <p:nvSpPr>
          <p:cNvPr id="734" name="Shape 734"/>
          <p:cNvSpPr txBox="1"/>
          <p:nvPr/>
        </p:nvSpPr>
        <p:spPr>
          <a:xfrm>
            <a:off x="6939211" y="3037011"/>
            <a:ext cx="487500" cy="330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Open Sans"/>
              <a:buNone/>
            </a:pPr>
            <a:r>
              <a:rPr lang="en-US" sz="1000" b="0" i="0" u="none" strike="noStrike" cap="none">
                <a:solidFill>
                  <a:srgbClr val="000000"/>
                </a:solidFill>
                <a:latin typeface="Open Sans"/>
                <a:ea typeface="Open Sans"/>
                <a:cs typeface="Open Sans"/>
                <a:sym typeface="Open Sans"/>
              </a:rPr>
              <a:t>8080</a:t>
            </a:r>
          </a:p>
        </p:txBody>
      </p:sp>
      <p:sp>
        <p:nvSpPr>
          <p:cNvPr id="735" name="Shape 735"/>
          <p:cNvSpPr txBox="1"/>
          <p:nvPr/>
        </p:nvSpPr>
        <p:spPr>
          <a:xfrm>
            <a:off x="3743325" y="1238250"/>
            <a:ext cx="1562100" cy="363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Cloud Foundry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Shape 740" descr="Pivotal_SF_Office_59A7981.jpg"/>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741" name="Shape 741"/>
          <p:cNvSpPr/>
          <p:nvPr/>
        </p:nvSpPr>
        <p:spPr>
          <a:xfrm>
            <a:off x="0" y="2286"/>
            <a:ext cx="9144000" cy="5143499"/>
          </a:xfrm>
          <a:prstGeom prst="rect">
            <a:avLst/>
          </a:prstGeom>
          <a:solidFill>
            <a:srgbClr val="182730">
              <a:alpha val="83921"/>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42" name="Shape 742"/>
          <p:cNvSpPr txBox="1"/>
          <p:nvPr/>
        </p:nvSpPr>
        <p:spPr>
          <a:xfrm>
            <a:off x="653124" y="1178025"/>
            <a:ext cx="6201000" cy="19377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200" b="1">
                <a:solidFill>
                  <a:srgbClr val="00AE9E"/>
                </a:solidFill>
                <a:latin typeface="Arial"/>
                <a:ea typeface="Arial"/>
                <a:cs typeface="Arial"/>
                <a:sym typeface="Arial"/>
              </a:rPr>
              <a:t>What are PCF Route Services?</a:t>
            </a:r>
          </a:p>
          <a:p>
            <a:pPr marL="0" marR="0" lvl="0" indent="0" algn="l" rtl="0">
              <a:spcBef>
                <a:spcPts val="600"/>
              </a:spcBef>
              <a:spcAft>
                <a:spcPts val="0"/>
              </a:spcAft>
              <a:buNone/>
            </a:pPr>
            <a:endParaRPr sz="2800" b="1">
              <a:solidFill>
                <a:srgbClr val="00AE9E"/>
              </a:solidFill>
              <a:latin typeface="Arial"/>
              <a:ea typeface="Arial"/>
              <a:cs typeface="Arial"/>
              <a:sym typeface="Arial"/>
            </a:endParaRPr>
          </a:p>
          <a:p>
            <a:pPr marL="0" marR="0" lvl="0" indent="0" algn="l" rtl="0">
              <a:spcBef>
                <a:spcPts val="600"/>
              </a:spcBef>
              <a:spcAft>
                <a:spcPts val="0"/>
              </a:spcAft>
              <a:buSzPct val="25000"/>
              <a:buNone/>
            </a:pPr>
            <a:r>
              <a:rPr lang="en-US" sz="1800">
                <a:solidFill>
                  <a:schemeClr val="lt1"/>
                </a:solidFill>
                <a:latin typeface="Lato"/>
                <a:ea typeface="Lato"/>
                <a:cs typeface="Lato"/>
                <a:sym typeface="Lato"/>
              </a:rPr>
              <a:t>A new kind of marketplace service that can be injected in the application request path</a:t>
            </a:r>
          </a:p>
          <a:p>
            <a:pPr marL="0" marR="0" lvl="0" indent="0" algn="l" rtl="0">
              <a:spcBef>
                <a:spcPts val="600"/>
              </a:spcBef>
              <a:spcAft>
                <a:spcPts val="0"/>
              </a:spcAft>
              <a:buNone/>
            </a:pPr>
            <a:endParaRPr sz="1600">
              <a:solidFill>
                <a:schemeClr val="lt1"/>
              </a:solidFill>
              <a:latin typeface="Arial"/>
              <a:ea typeface="Arial"/>
              <a:cs typeface="Arial"/>
              <a:sym typeface="Arial"/>
            </a:endParaRPr>
          </a:p>
          <a:p>
            <a:pPr marL="0" marR="0" lvl="0" indent="0" algn="l" rtl="0">
              <a:spcBef>
                <a:spcPts val="600"/>
              </a:spcBef>
              <a:spcAft>
                <a:spcPts val="0"/>
              </a:spcAft>
              <a:buNone/>
            </a:pPr>
            <a:endParaRPr sz="1600">
              <a:solidFill>
                <a:schemeClr val="lt1"/>
              </a:solidFill>
              <a:latin typeface="Arial"/>
              <a:ea typeface="Arial"/>
              <a:cs typeface="Arial"/>
              <a:sym typeface="Arial"/>
            </a:endParaRPr>
          </a:p>
          <a:p>
            <a:pPr marL="0" marR="0" lvl="0" indent="0" algn="l" rtl="0">
              <a:spcBef>
                <a:spcPts val="600"/>
              </a:spcBef>
              <a:spcAft>
                <a:spcPts val="0"/>
              </a:spcAft>
              <a:buNone/>
            </a:pPr>
            <a:endParaRPr sz="1600">
              <a:solidFill>
                <a:schemeClr val="lt1"/>
              </a:solidFill>
              <a:latin typeface="Arial"/>
              <a:ea typeface="Arial"/>
              <a:cs typeface="Arial"/>
              <a:sym typeface="Arial"/>
            </a:endParaRPr>
          </a:p>
        </p:txBody>
      </p:sp>
    </p:spTree>
  </p:cSld>
  <p:clrMapOvr>
    <a:masterClrMapping/>
  </p:clrMapOvr>
  <p:transition xmlns:p14="http://schemas.microsoft.com/office/powerpoint/2010/mai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title"/>
          </p:nvPr>
        </p:nvSpPr>
        <p:spPr>
          <a:xfrm>
            <a:off x="120726" y="173431"/>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How are PCF Route Services used?</a:t>
            </a:r>
          </a:p>
        </p:txBody>
      </p:sp>
      <p:sp>
        <p:nvSpPr>
          <p:cNvPr id="748" name="Shape 748"/>
          <p:cNvSpPr/>
          <p:nvPr/>
        </p:nvSpPr>
        <p:spPr>
          <a:xfrm>
            <a:off x="882200" y="1377128"/>
            <a:ext cx="2108400" cy="2199000"/>
          </a:xfrm>
          <a:prstGeom prst="roundRect">
            <a:avLst>
              <a:gd name="adj" fmla="val 4817"/>
            </a:avLst>
          </a:prstGeom>
          <a:gradFill>
            <a:gsLst>
              <a:gs pos="0">
                <a:schemeClr val="lt1"/>
              </a:gs>
              <a:gs pos="60000">
                <a:schemeClr val="lt1"/>
              </a:gs>
              <a:gs pos="100000">
                <a:srgbClr val="C5DED7"/>
              </a:gs>
            </a:gsLst>
            <a:lin ang="16200000" scaled="0"/>
          </a:grad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49" name="Shape 749"/>
          <p:cNvSpPr txBox="1"/>
          <p:nvPr/>
        </p:nvSpPr>
        <p:spPr>
          <a:xfrm>
            <a:off x="870041" y="1606279"/>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sz="1800" b="1" i="0" u="none" strike="noStrike" cap="none">
                <a:solidFill>
                  <a:schemeClr val="accent2"/>
                </a:solidFill>
                <a:latin typeface="Arial"/>
                <a:ea typeface="Arial"/>
                <a:cs typeface="Arial"/>
                <a:sym typeface="Arial"/>
              </a:rPr>
              <a:t>Ensure Performance, Reliability</a:t>
            </a:r>
          </a:p>
        </p:txBody>
      </p:sp>
      <p:pic>
        <p:nvPicPr>
          <p:cNvPr id="750" name="Shape 750" descr="PivotalCloudFoundry-CloudRings-OnLight.png"/>
          <p:cNvPicPr preferRelativeResize="0"/>
          <p:nvPr/>
        </p:nvPicPr>
        <p:blipFill rotWithShape="1">
          <a:blip r:embed="rId3">
            <a:alphaModFix/>
          </a:blip>
          <a:srcRect/>
          <a:stretch/>
        </p:blipFill>
        <p:spPr>
          <a:xfrm>
            <a:off x="1608608" y="3015492"/>
            <a:ext cx="728399" cy="485700"/>
          </a:xfrm>
          <a:prstGeom prst="rect">
            <a:avLst/>
          </a:prstGeom>
          <a:noFill/>
          <a:ln>
            <a:noFill/>
          </a:ln>
        </p:spPr>
      </p:pic>
      <p:cxnSp>
        <p:nvCxnSpPr>
          <p:cNvPr id="751" name="Shape 751"/>
          <p:cNvCxnSpPr/>
          <p:nvPr/>
        </p:nvCxnSpPr>
        <p:spPr>
          <a:xfrm rot="10800000">
            <a:off x="1205405" y="2684519"/>
            <a:ext cx="1578600" cy="0"/>
          </a:xfrm>
          <a:prstGeom prst="straightConnector1">
            <a:avLst/>
          </a:prstGeom>
          <a:noFill/>
          <a:ln w="9525" cap="flat" cmpd="sng">
            <a:solidFill>
              <a:schemeClr val="lt2"/>
            </a:solidFill>
            <a:prstDash val="solid"/>
            <a:round/>
            <a:headEnd type="none" w="med" len="med"/>
            <a:tailEnd type="none" w="med" len="med"/>
          </a:ln>
        </p:spPr>
      </p:cxnSp>
      <p:sp>
        <p:nvSpPr>
          <p:cNvPr id="752" name="Shape 752"/>
          <p:cNvSpPr/>
          <p:nvPr/>
        </p:nvSpPr>
        <p:spPr>
          <a:xfrm>
            <a:off x="5891989" y="4866796"/>
            <a:ext cx="2293799" cy="2923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300" i="0">
                <a:solidFill>
                  <a:schemeClr val="lt1"/>
                </a:solidFill>
                <a:latin typeface="Arial"/>
                <a:ea typeface="Arial"/>
                <a:cs typeface="Arial"/>
                <a:sym typeface="Arial"/>
              </a:rPr>
              <a:t>Compliance, Security, Audit </a:t>
            </a:r>
          </a:p>
        </p:txBody>
      </p:sp>
      <p:sp>
        <p:nvSpPr>
          <p:cNvPr id="753" name="Shape 753"/>
          <p:cNvSpPr/>
          <p:nvPr/>
        </p:nvSpPr>
        <p:spPr>
          <a:xfrm>
            <a:off x="3391717" y="1377128"/>
            <a:ext cx="2108400" cy="2199000"/>
          </a:xfrm>
          <a:prstGeom prst="roundRect">
            <a:avLst>
              <a:gd name="adj" fmla="val 4817"/>
            </a:avLst>
          </a:prstGeom>
          <a:gradFill>
            <a:gsLst>
              <a:gs pos="0">
                <a:schemeClr val="lt1"/>
              </a:gs>
              <a:gs pos="60000">
                <a:schemeClr val="lt1"/>
              </a:gs>
              <a:gs pos="100000">
                <a:srgbClr val="C5DED7"/>
              </a:gs>
            </a:gsLst>
            <a:lin ang="16200000" scaled="0"/>
          </a:grad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54" name="Shape 754"/>
          <p:cNvSpPr txBox="1"/>
          <p:nvPr/>
        </p:nvSpPr>
        <p:spPr>
          <a:xfrm>
            <a:off x="3379561" y="1606279"/>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sz="1800" b="1" i="0" u="none" strike="noStrike" cap="none">
                <a:solidFill>
                  <a:schemeClr val="accent2"/>
                </a:solidFill>
                <a:latin typeface="Arial"/>
                <a:ea typeface="Arial"/>
                <a:cs typeface="Arial"/>
                <a:sym typeface="Arial"/>
              </a:rPr>
              <a:t>Real Time Analytics, Metering</a:t>
            </a:r>
          </a:p>
        </p:txBody>
      </p:sp>
      <p:pic>
        <p:nvPicPr>
          <p:cNvPr id="755" name="Shape 755" descr="PivotalCloudFoundry-CloudRings-OnLight.png"/>
          <p:cNvPicPr preferRelativeResize="0"/>
          <p:nvPr/>
        </p:nvPicPr>
        <p:blipFill rotWithShape="1">
          <a:blip r:embed="rId3">
            <a:alphaModFix/>
          </a:blip>
          <a:srcRect/>
          <a:stretch/>
        </p:blipFill>
        <p:spPr>
          <a:xfrm>
            <a:off x="4118128" y="3015492"/>
            <a:ext cx="728400" cy="485700"/>
          </a:xfrm>
          <a:prstGeom prst="rect">
            <a:avLst/>
          </a:prstGeom>
          <a:noFill/>
          <a:ln>
            <a:noFill/>
          </a:ln>
        </p:spPr>
      </p:pic>
      <p:cxnSp>
        <p:nvCxnSpPr>
          <p:cNvPr id="756" name="Shape 756"/>
          <p:cNvCxnSpPr/>
          <p:nvPr/>
        </p:nvCxnSpPr>
        <p:spPr>
          <a:xfrm rot="10800000">
            <a:off x="3714925" y="2684519"/>
            <a:ext cx="1578600" cy="0"/>
          </a:xfrm>
          <a:prstGeom prst="straightConnector1">
            <a:avLst/>
          </a:prstGeom>
          <a:noFill/>
          <a:ln w="9525" cap="flat" cmpd="sng">
            <a:solidFill>
              <a:schemeClr val="lt2"/>
            </a:solidFill>
            <a:prstDash val="solid"/>
            <a:round/>
            <a:headEnd type="none" w="med" len="med"/>
            <a:tailEnd type="none" w="med" len="med"/>
          </a:ln>
        </p:spPr>
      </p:cxnSp>
      <p:sp>
        <p:nvSpPr>
          <p:cNvPr id="757" name="Shape 757"/>
          <p:cNvSpPr/>
          <p:nvPr/>
        </p:nvSpPr>
        <p:spPr>
          <a:xfrm>
            <a:off x="5972355" y="1377128"/>
            <a:ext cx="2108399" cy="2199000"/>
          </a:xfrm>
          <a:prstGeom prst="roundRect">
            <a:avLst>
              <a:gd name="adj" fmla="val 4817"/>
            </a:avLst>
          </a:prstGeom>
          <a:gradFill>
            <a:gsLst>
              <a:gs pos="0">
                <a:schemeClr val="lt1"/>
              </a:gs>
              <a:gs pos="60000">
                <a:schemeClr val="lt1"/>
              </a:gs>
              <a:gs pos="100000">
                <a:srgbClr val="C5DED7"/>
              </a:gs>
            </a:gsLst>
            <a:lin ang="16200000" scaled="0"/>
          </a:grad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58" name="Shape 758"/>
          <p:cNvSpPr txBox="1"/>
          <p:nvPr/>
        </p:nvSpPr>
        <p:spPr>
          <a:xfrm>
            <a:off x="5960201" y="1606279"/>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sz="1800" b="1" i="0" u="none" strike="noStrike" cap="none">
                <a:solidFill>
                  <a:schemeClr val="accent2"/>
                </a:solidFill>
                <a:latin typeface="Arial"/>
                <a:ea typeface="Arial"/>
                <a:cs typeface="Arial"/>
                <a:sym typeface="Arial"/>
              </a:rPr>
              <a:t>Compliance, Security, </a:t>
            </a:r>
          </a:p>
          <a:p>
            <a:pPr marL="0" marR="0" lvl="0" indent="0" algn="ctr" rtl="0">
              <a:lnSpc>
                <a:spcPct val="100000"/>
              </a:lnSpc>
              <a:spcBef>
                <a:spcPts val="0"/>
              </a:spcBef>
              <a:spcAft>
                <a:spcPts val="0"/>
              </a:spcAft>
              <a:buClr>
                <a:schemeClr val="lt2"/>
              </a:buClr>
              <a:buSzPct val="25000"/>
              <a:buFont typeface="Arial"/>
              <a:buNone/>
            </a:pPr>
            <a:r>
              <a:rPr lang="en-US" sz="1800" b="1" i="0" u="none" strike="noStrike" cap="none">
                <a:solidFill>
                  <a:schemeClr val="accent2"/>
                </a:solidFill>
                <a:latin typeface="Arial"/>
                <a:ea typeface="Arial"/>
                <a:cs typeface="Arial"/>
                <a:sym typeface="Arial"/>
              </a:rPr>
              <a:t>Audit</a:t>
            </a:r>
          </a:p>
        </p:txBody>
      </p:sp>
      <p:pic>
        <p:nvPicPr>
          <p:cNvPr id="759" name="Shape 759" descr="PivotalCloudFoundry-CloudRings-OnLight.png"/>
          <p:cNvPicPr preferRelativeResize="0"/>
          <p:nvPr/>
        </p:nvPicPr>
        <p:blipFill rotWithShape="1">
          <a:blip r:embed="rId3">
            <a:alphaModFix/>
          </a:blip>
          <a:srcRect/>
          <a:stretch/>
        </p:blipFill>
        <p:spPr>
          <a:xfrm>
            <a:off x="6698767" y="3015492"/>
            <a:ext cx="728400" cy="485700"/>
          </a:xfrm>
          <a:prstGeom prst="rect">
            <a:avLst/>
          </a:prstGeom>
          <a:noFill/>
          <a:ln>
            <a:noFill/>
          </a:ln>
        </p:spPr>
      </p:pic>
      <p:cxnSp>
        <p:nvCxnSpPr>
          <p:cNvPr id="760" name="Shape 760"/>
          <p:cNvCxnSpPr/>
          <p:nvPr/>
        </p:nvCxnSpPr>
        <p:spPr>
          <a:xfrm rot="10800000">
            <a:off x="6295564" y="2684519"/>
            <a:ext cx="15786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transition xmlns:p14="http://schemas.microsoft.com/office/powerpoint/2010/mai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p:nvPr/>
        </p:nvSpPr>
        <p:spPr>
          <a:xfrm>
            <a:off x="748943" y="2138800"/>
            <a:ext cx="3484204"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4800" b="1" i="0" u="none" strike="noStrike" cap="none">
                <a:solidFill>
                  <a:srgbClr val="008881"/>
                </a:solidFill>
                <a:latin typeface="Arial"/>
                <a:ea typeface="Arial"/>
                <a:cs typeface="Arial"/>
                <a:sym typeface="Arial"/>
              </a:rPr>
              <a:t>Operators</a:t>
            </a:r>
          </a:p>
        </p:txBody>
      </p:sp>
      <p:sp>
        <p:nvSpPr>
          <p:cNvPr id="767" name="Shape 767"/>
          <p:cNvSpPr txBox="1"/>
          <p:nvPr/>
        </p:nvSpPr>
        <p:spPr>
          <a:xfrm>
            <a:off x="5118203" y="2150166"/>
            <a:ext cx="3484204"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4800" b="1" i="0" u="none" strike="noStrike" cap="none">
                <a:solidFill>
                  <a:srgbClr val="FFFFFF"/>
                </a:solidFill>
                <a:latin typeface="Arial"/>
                <a:ea typeface="Arial"/>
                <a:cs typeface="Arial"/>
                <a:sym typeface="Arial"/>
              </a:rPr>
              <a:t>Developers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p:nvPr/>
        </p:nvSpPr>
        <p:spPr>
          <a:xfrm>
            <a:off x="748943" y="2138800"/>
            <a:ext cx="3484204"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4800" b="1" i="0" u="none" strike="noStrike" cap="none">
                <a:solidFill>
                  <a:srgbClr val="008881"/>
                </a:solidFill>
                <a:latin typeface="Arial"/>
                <a:ea typeface="Arial"/>
                <a:cs typeface="Arial"/>
                <a:sym typeface="Arial"/>
              </a:rPr>
              <a:t>Operators</a:t>
            </a:r>
          </a:p>
        </p:txBody>
      </p:sp>
      <p:sp>
        <p:nvSpPr>
          <p:cNvPr id="774" name="Shape 774"/>
          <p:cNvSpPr txBox="1"/>
          <p:nvPr/>
        </p:nvSpPr>
        <p:spPr>
          <a:xfrm>
            <a:off x="5126344" y="880065"/>
            <a:ext cx="3484204" cy="3736262"/>
          </a:xfrm>
          <a:prstGeom prst="rect">
            <a:avLst/>
          </a:prstGeom>
          <a:noFill/>
          <a:ln>
            <a:noFill/>
          </a:ln>
        </p:spPr>
        <p:txBody>
          <a:bodyPr lIns="91425" tIns="91425" rIns="91425" bIns="91425" anchor="t" anchorCtr="0">
            <a:noAutofit/>
          </a:bodyPr>
          <a:lstStyle/>
          <a:p>
            <a:pPr marL="76200" marR="0" lvl="0" indent="0" algn="l" rtl="0">
              <a:lnSpc>
                <a:spcPct val="100000"/>
              </a:lnSpc>
              <a:spcBef>
                <a:spcPts val="0"/>
              </a:spcBef>
              <a:spcAft>
                <a:spcPts val="0"/>
              </a:spcAft>
              <a:buClr>
                <a:schemeClr val="accent1"/>
              </a:buClr>
              <a:buSzPct val="25000"/>
              <a:buFont typeface="Arial"/>
              <a:buNone/>
            </a:pPr>
            <a:r>
              <a:rPr lang="en-US" sz="1400" b="0" i="0" u="none" strike="noStrike" cap="none">
                <a:solidFill>
                  <a:srgbClr val="FFFFFF"/>
                </a:solidFill>
                <a:latin typeface="Arial"/>
                <a:ea typeface="Arial"/>
                <a:cs typeface="Arial"/>
                <a:sym typeface="Arial"/>
              </a:rPr>
              <a:t>1. Given a compatible service, simply register the service broker</a:t>
            </a:r>
          </a:p>
          <a:p>
            <a:pPr marL="457200" marR="0" lvl="0" indent="0" algn="l" rtl="0">
              <a:lnSpc>
                <a:spcPct val="100000"/>
              </a:lnSpc>
              <a:spcBef>
                <a:spcPts val="0"/>
              </a:spcBef>
              <a:spcAft>
                <a:spcPts val="0"/>
              </a:spcAft>
              <a:buClr>
                <a:schemeClr val="accent1"/>
              </a:buClr>
              <a:buSzPct val="25000"/>
              <a:buFont typeface="Arial"/>
              <a:buNone/>
            </a:pPr>
            <a:r>
              <a:rPr lang="en-US" sz="1400" b="0" i="0" u="none" strike="noStrike" cap="none">
                <a:solidFill>
                  <a:srgbClr val="FFFFFF"/>
                </a:solidFill>
                <a:latin typeface="Courier New"/>
                <a:ea typeface="Courier New"/>
                <a:cs typeface="Courier New"/>
                <a:sym typeface="Courier New"/>
              </a:rPr>
              <a:t>cf create-service-broker NAME USERNAME PASSWORD URL</a:t>
            </a:r>
          </a:p>
          <a:p>
            <a:pPr marL="76200" marR="0" lvl="0" indent="0" algn="l" rtl="0">
              <a:lnSpc>
                <a:spcPct val="100000"/>
              </a:lnSpc>
              <a:spcBef>
                <a:spcPts val="0"/>
              </a:spcBef>
              <a:spcAft>
                <a:spcPts val="0"/>
              </a:spcAft>
              <a:buClr>
                <a:schemeClr val="accent1"/>
              </a:buClr>
              <a:buFont typeface="Arial"/>
              <a:buNone/>
            </a:pPr>
            <a:endParaRPr sz="1400" b="0" i="0" u="none" strike="noStrike" cap="none">
              <a:solidFill>
                <a:srgbClr val="FFFFFF"/>
              </a:solidFill>
              <a:latin typeface="Arial"/>
              <a:ea typeface="Arial"/>
              <a:cs typeface="Arial"/>
              <a:sym typeface="Arial"/>
            </a:endParaRPr>
          </a:p>
          <a:p>
            <a:pPr marL="76200" marR="0" lvl="0" indent="0" algn="l" rtl="0">
              <a:lnSpc>
                <a:spcPct val="100000"/>
              </a:lnSpc>
              <a:spcBef>
                <a:spcPts val="0"/>
              </a:spcBef>
              <a:spcAft>
                <a:spcPts val="0"/>
              </a:spcAft>
              <a:buClr>
                <a:schemeClr val="accent1"/>
              </a:buClr>
              <a:buSzPct val="25000"/>
              <a:buFont typeface="Arial"/>
              <a:buNone/>
            </a:pPr>
            <a:r>
              <a:rPr lang="en-US" sz="1400" b="0" i="0" u="none" strike="noStrike" cap="none">
                <a:solidFill>
                  <a:srgbClr val="FFFFFF"/>
                </a:solidFill>
                <a:latin typeface="Arial"/>
                <a:ea typeface="Arial"/>
                <a:cs typeface="Arial"/>
                <a:sym typeface="Arial"/>
              </a:rPr>
              <a:t>2. Grant or revoke access to service plans per CF organization</a:t>
            </a:r>
          </a:p>
          <a:p>
            <a:pPr marL="457200" marR="0" lvl="0" indent="0" algn="l" rtl="0">
              <a:lnSpc>
                <a:spcPct val="100000"/>
              </a:lnSpc>
              <a:spcBef>
                <a:spcPts val="0"/>
              </a:spcBef>
              <a:spcAft>
                <a:spcPts val="0"/>
              </a:spcAft>
              <a:buClr>
                <a:schemeClr val="accent1"/>
              </a:buClr>
              <a:buSzPct val="25000"/>
              <a:buFont typeface="Arial"/>
              <a:buNone/>
            </a:pPr>
            <a:r>
              <a:rPr lang="en-US" sz="1400" b="0" i="0" u="none" strike="noStrike" cap="none">
                <a:solidFill>
                  <a:srgbClr val="FFFFFF"/>
                </a:solidFill>
                <a:latin typeface="Courier New"/>
                <a:ea typeface="Courier New"/>
                <a:cs typeface="Courier New"/>
                <a:sym typeface="Courier New"/>
              </a:rPr>
              <a:t>cf enable-service-access SERVICE -p PLAN -o ORG</a:t>
            </a:r>
          </a:p>
          <a:p>
            <a:pPr marL="76200" marR="0" lvl="0" indent="0" algn="l" rtl="0">
              <a:lnSpc>
                <a:spcPct val="100000"/>
              </a:lnSpc>
              <a:spcBef>
                <a:spcPts val="0"/>
              </a:spcBef>
              <a:spcAft>
                <a:spcPts val="0"/>
              </a:spcAft>
              <a:buClr>
                <a:schemeClr val="accent1"/>
              </a:buClr>
              <a:buFont typeface="Arial"/>
              <a:buNone/>
            </a:pPr>
            <a:endParaRPr sz="1400" b="0" i="0" u="none" strike="noStrike" cap="none">
              <a:solidFill>
                <a:srgbClr val="FFFFFF"/>
              </a:solidFill>
              <a:latin typeface="Arial"/>
              <a:ea typeface="Arial"/>
              <a:cs typeface="Arial"/>
              <a:sym typeface="Arial"/>
            </a:endParaRPr>
          </a:p>
          <a:p>
            <a:pPr marL="76200" marR="0" lvl="0" indent="0" algn="l" rtl="0">
              <a:lnSpc>
                <a:spcPct val="100000"/>
              </a:lnSpc>
              <a:spcBef>
                <a:spcPts val="0"/>
              </a:spcBef>
              <a:spcAft>
                <a:spcPts val="0"/>
              </a:spcAft>
              <a:buClr>
                <a:schemeClr val="accent1"/>
              </a:buClr>
              <a:buSzPct val="25000"/>
              <a:buFont typeface="Arial"/>
              <a:buNone/>
            </a:pPr>
            <a:r>
              <a:rPr lang="en-US" sz="1400" b="0" i="0" u="none" strike="noStrike" cap="none">
                <a:solidFill>
                  <a:srgbClr val="FFFFFF"/>
                </a:solidFill>
                <a:latin typeface="Arial"/>
                <a:ea typeface="Arial"/>
                <a:cs typeface="Arial"/>
                <a:sym typeface="Arial"/>
              </a:rPr>
              <a:t>3. Log and audit use of services</a:t>
            </a:r>
          </a:p>
          <a:p>
            <a:pPr marL="457200" marR="0" lvl="0" indent="0" algn="l" rtl="0">
              <a:lnSpc>
                <a:spcPct val="100000"/>
              </a:lnSpc>
              <a:spcBef>
                <a:spcPts val="0"/>
              </a:spcBef>
              <a:spcAft>
                <a:spcPts val="0"/>
              </a:spcAft>
              <a:buClr>
                <a:schemeClr val="accent1"/>
              </a:buClr>
              <a:buSzPct val="25000"/>
              <a:buFont typeface="Arial"/>
              <a:buNone/>
            </a:pPr>
            <a:r>
              <a:rPr lang="en-US" sz="1400" b="0" i="0" u="none" strike="noStrike" cap="none">
                <a:solidFill>
                  <a:srgbClr val="FFFFFF"/>
                </a:solidFill>
                <a:latin typeface="Courier New"/>
                <a:ea typeface="Courier New"/>
                <a:cs typeface="Courier New"/>
                <a:sym typeface="Courier New"/>
              </a:rPr>
              <a:t>cf curl /v2/events?q=type:audit.service_instance.create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Shape 780"/>
          <p:cNvSpPr txBox="1"/>
          <p:nvPr/>
        </p:nvSpPr>
        <p:spPr>
          <a:xfrm>
            <a:off x="390747" y="2138800"/>
            <a:ext cx="4558771"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4800" b="1" i="0" u="none" strike="noStrike" cap="none">
                <a:solidFill>
                  <a:srgbClr val="008881"/>
                </a:solidFill>
                <a:latin typeface="Arial"/>
                <a:ea typeface="Arial"/>
                <a:cs typeface="Arial"/>
                <a:sym typeface="Arial"/>
              </a:rPr>
              <a:t>Developers</a:t>
            </a:r>
          </a:p>
        </p:txBody>
      </p:sp>
      <p:sp>
        <p:nvSpPr>
          <p:cNvPr id="781" name="Shape 781"/>
          <p:cNvSpPr txBox="1"/>
          <p:nvPr/>
        </p:nvSpPr>
        <p:spPr>
          <a:xfrm>
            <a:off x="4869823" y="652100"/>
            <a:ext cx="3999900" cy="4371300"/>
          </a:xfrm>
          <a:prstGeom prst="rect">
            <a:avLst/>
          </a:prstGeom>
          <a:noFill/>
          <a:ln>
            <a:noFill/>
          </a:ln>
        </p:spPr>
        <p:txBody>
          <a:bodyPr lIns="91425" tIns="91425" rIns="91425" bIns="91425" anchor="t" anchorCtr="0">
            <a:noAutofit/>
          </a:bodyPr>
          <a:lstStyle/>
          <a:p>
            <a:pPr marL="76200" marR="0" lvl="0" indent="0" algn="l" rtl="0">
              <a:lnSpc>
                <a:spcPct val="100000"/>
              </a:lnSpc>
              <a:spcBef>
                <a:spcPts val="0"/>
              </a:spcBef>
              <a:spcAft>
                <a:spcPts val="0"/>
              </a:spcAft>
              <a:buClr>
                <a:srgbClr val="008774"/>
              </a:buClr>
              <a:buSzPct val="25000"/>
              <a:buFont typeface="Arial"/>
              <a:buNone/>
            </a:pPr>
            <a:r>
              <a:rPr lang="en-US" sz="1400" b="0" i="0" u="none" strike="noStrike" cap="none">
                <a:solidFill>
                  <a:schemeClr val="lt1"/>
                </a:solidFill>
                <a:latin typeface="Arial"/>
                <a:ea typeface="Arial"/>
                <a:cs typeface="Arial"/>
                <a:sym typeface="Arial"/>
              </a:rPr>
              <a:t>1.) Discover service in marketplace</a:t>
            </a:r>
          </a:p>
          <a:p>
            <a:pPr marL="457200" marR="0" lvl="0" indent="0" algn="l" rtl="0">
              <a:lnSpc>
                <a:spcPct val="100000"/>
              </a:lnSpc>
              <a:spcBef>
                <a:spcPts val="0"/>
              </a:spcBef>
              <a:spcAft>
                <a:spcPts val="0"/>
              </a:spcAft>
              <a:buClr>
                <a:srgbClr val="008774"/>
              </a:buClr>
              <a:buSzPct val="25000"/>
              <a:buFont typeface="Arial"/>
              <a:buNone/>
            </a:pPr>
            <a:r>
              <a:rPr lang="en-US" sz="1400" b="0" i="0" u="none" strike="noStrike" cap="none">
                <a:solidFill>
                  <a:schemeClr val="lt1"/>
                </a:solidFill>
                <a:latin typeface="Courier New"/>
                <a:ea typeface="Courier New"/>
                <a:cs typeface="Courier New"/>
                <a:sym typeface="Courier New"/>
              </a:rPr>
              <a:t>cf marketplace</a:t>
            </a:r>
          </a:p>
          <a:p>
            <a:pPr marL="76200" marR="0" lvl="0" indent="0" algn="l" rtl="0">
              <a:lnSpc>
                <a:spcPct val="100000"/>
              </a:lnSpc>
              <a:spcBef>
                <a:spcPts val="0"/>
              </a:spcBef>
              <a:spcAft>
                <a:spcPts val="0"/>
              </a:spcAft>
              <a:buClr>
                <a:srgbClr val="008774"/>
              </a:buClr>
              <a:buFont typeface="Arial"/>
              <a:buNone/>
            </a:pPr>
            <a:endParaRPr sz="1400" b="0" i="0" u="none" strike="noStrike" cap="none">
              <a:solidFill>
                <a:schemeClr val="lt1"/>
              </a:solidFill>
              <a:latin typeface="Arial"/>
              <a:ea typeface="Arial"/>
              <a:cs typeface="Arial"/>
              <a:sym typeface="Arial"/>
            </a:endParaRPr>
          </a:p>
          <a:p>
            <a:pPr marL="76200" marR="0" lvl="0" indent="0" algn="l" rtl="0">
              <a:lnSpc>
                <a:spcPct val="100000"/>
              </a:lnSpc>
              <a:spcBef>
                <a:spcPts val="0"/>
              </a:spcBef>
              <a:spcAft>
                <a:spcPts val="0"/>
              </a:spcAft>
              <a:buClr>
                <a:srgbClr val="008774"/>
              </a:buClr>
              <a:buSzPct val="25000"/>
              <a:buFont typeface="Arial"/>
              <a:buNone/>
            </a:pPr>
            <a:r>
              <a:rPr lang="en-US" sz="1400" b="0" i="0" u="none" strike="noStrike" cap="none">
                <a:solidFill>
                  <a:schemeClr val="lt1"/>
                </a:solidFill>
                <a:latin typeface="Arial"/>
                <a:ea typeface="Arial"/>
                <a:cs typeface="Arial"/>
                <a:sym typeface="Arial"/>
              </a:rPr>
              <a:t>2.) Create a CUPS or a Marketplace service</a:t>
            </a:r>
          </a:p>
          <a:p>
            <a:pPr marL="457200" marR="0" lvl="0" indent="0" algn="l" rtl="0">
              <a:lnSpc>
                <a:spcPct val="100000"/>
              </a:lnSpc>
              <a:spcBef>
                <a:spcPts val="0"/>
              </a:spcBef>
              <a:spcAft>
                <a:spcPts val="0"/>
              </a:spcAft>
              <a:buClr>
                <a:srgbClr val="008774"/>
              </a:buClr>
              <a:buSzPct val="25000"/>
              <a:buFont typeface="Arial"/>
              <a:buNone/>
            </a:pPr>
            <a:r>
              <a:rPr lang="en-US" sz="1400" b="0" i="0" u="none" strike="noStrike" cap="none">
                <a:solidFill>
                  <a:schemeClr val="lt1"/>
                </a:solidFill>
                <a:latin typeface="Courier New"/>
                <a:ea typeface="Courier New"/>
                <a:cs typeface="Courier New"/>
                <a:sym typeface="Courier New"/>
              </a:rPr>
              <a:t>cf create-user-provided-service SERVICE_INSTANCE -r ROUTE_SERVICE_URL</a:t>
            </a:r>
          </a:p>
          <a:p>
            <a:pPr marL="457200" marR="0" lvl="0" indent="0" algn="l" rtl="0">
              <a:lnSpc>
                <a:spcPct val="115000"/>
              </a:lnSpc>
              <a:spcBef>
                <a:spcPts val="0"/>
              </a:spcBef>
              <a:spcAft>
                <a:spcPts val="0"/>
              </a:spcAft>
              <a:buClr>
                <a:srgbClr val="008774"/>
              </a:buClr>
              <a:buSzPct val="25000"/>
              <a:buFont typeface="Arial"/>
              <a:buNone/>
            </a:pPr>
            <a:r>
              <a:rPr lang="en-US" sz="1400" b="1" i="0" u="none" strike="noStrike" cap="none">
                <a:solidFill>
                  <a:schemeClr val="lt1"/>
                </a:solidFill>
                <a:latin typeface="Arial"/>
                <a:ea typeface="Arial"/>
                <a:cs typeface="Arial"/>
                <a:sym typeface="Arial"/>
              </a:rPr>
              <a:t>or</a:t>
            </a:r>
          </a:p>
          <a:p>
            <a:pPr marL="457200" marR="0" lvl="0" indent="0" algn="l" rtl="0">
              <a:lnSpc>
                <a:spcPct val="115000"/>
              </a:lnSpc>
              <a:spcBef>
                <a:spcPts val="0"/>
              </a:spcBef>
              <a:spcAft>
                <a:spcPts val="0"/>
              </a:spcAft>
              <a:buClr>
                <a:srgbClr val="008774"/>
              </a:buClr>
              <a:buSzPct val="25000"/>
              <a:buFont typeface="Arial"/>
              <a:buNone/>
            </a:pPr>
            <a:r>
              <a:rPr lang="en-US" sz="1400" b="0" i="0" u="none" strike="noStrike" cap="none">
                <a:solidFill>
                  <a:schemeClr val="lt1"/>
                </a:solidFill>
                <a:latin typeface="Courier New"/>
                <a:ea typeface="Courier New"/>
                <a:cs typeface="Courier New"/>
                <a:sym typeface="Courier New"/>
              </a:rPr>
              <a:t>cf create-service SERVICE PLAN SERVICE_INSTANCE</a:t>
            </a:r>
          </a:p>
          <a:p>
            <a:pPr marL="76200" marR="0" lvl="0" indent="0" algn="l" rtl="0">
              <a:lnSpc>
                <a:spcPct val="100000"/>
              </a:lnSpc>
              <a:spcBef>
                <a:spcPts val="0"/>
              </a:spcBef>
              <a:spcAft>
                <a:spcPts val="0"/>
              </a:spcAft>
              <a:buClr>
                <a:srgbClr val="008774"/>
              </a:buClr>
              <a:buFont typeface="Arial"/>
              <a:buNone/>
            </a:pPr>
            <a:endParaRPr sz="1400" b="0" i="0" u="none" strike="noStrike" cap="none">
              <a:solidFill>
                <a:schemeClr val="lt1"/>
              </a:solidFill>
              <a:latin typeface="Arial"/>
              <a:ea typeface="Arial"/>
              <a:cs typeface="Arial"/>
              <a:sym typeface="Arial"/>
            </a:endParaRPr>
          </a:p>
          <a:p>
            <a:pPr marL="76200" marR="0" lvl="0" indent="0" algn="l" rtl="0">
              <a:lnSpc>
                <a:spcPct val="100000"/>
              </a:lnSpc>
              <a:spcBef>
                <a:spcPts val="0"/>
              </a:spcBef>
              <a:spcAft>
                <a:spcPts val="0"/>
              </a:spcAft>
              <a:buClr>
                <a:srgbClr val="008774"/>
              </a:buClr>
              <a:buSzPct val="25000"/>
              <a:buFont typeface="Arial"/>
              <a:buNone/>
            </a:pPr>
            <a:r>
              <a:rPr lang="en-US" sz="1400" b="0" i="0" u="none" strike="noStrike" cap="none">
                <a:solidFill>
                  <a:schemeClr val="lt1"/>
                </a:solidFill>
                <a:latin typeface="Arial"/>
                <a:ea typeface="Arial"/>
                <a:cs typeface="Arial"/>
                <a:sym typeface="Arial"/>
              </a:rPr>
              <a:t>3.) Bind Routing Service to the Route</a:t>
            </a:r>
          </a:p>
          <a:p>
            <a:pPr marL="457200" marR="0" lvl="0" indent="0" algn="l" rtl="0">
              <a:lnSpc>
                <a:spcPct val="115000"/>
              </a:lnSpc>
              <a:spcBef>
                <a:spcPts val="0"/>
              </a:spcBef>
              <a:spcAft>
                <a:spcPts val="0"/>
              </a:spcAft>
              <a:buClr>
                <a:srgbClr val="008774"/>
              </a:buClr>
              <a:buSzPct val="25000"/>
              <a:buFont typeface="Arial"/>
              <a:buNone/>
            </a:pPr>
            <a:r>
              <a:rPr lang="en-US" sz="1400" b="0" i="0" u="none" strike="noStrike" cap="none">
                <a:solidFill>
                  <a:schemeClr val="lt1"/>
                </a:solidFill>
                <a:latin typeface="Courier New"/>
                <a:ea typeface="Courier New"/>
                <a:cs typeface="Courier New"/>
                <a:sym typeface="Courier New"/>
              </a:rPr>
              <a:t>cf bind-route-service DOMAIN --hostname HOST SERVICE_INSTANCE</a:t>
            </a:r>
          </a:p>
          <a:p>
            <a:pPr marL="0" marR="0" lvl="0" indent="0" algn="l" rtl="0">
              <a:lnSpc>
                <a:spcPct val="90000"/>
              </a:lnSpc>
              <a:spcBef>
                <a:spcPts val="0"/>
              </a:spcBef>
              <a:spcAft>
                <a:spcPts val="0"/>
              </a:spcAft>
              <a:buClr>
                <a:srgbClr val="008881"/>
              </a:buClr>
              <a:buFont typeface="Arial"/>
              <a:buNone/>
            </a:pPr>
            <a:endParaRPr sz="1400" b="1"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grpSp>
        <p:nvGrpSpPr>
          <p:cNvPr id="787" name="Shape 787"/>
          <p:cNvGrpSpPr/>
          <p:nvPr/>
        </p:nvGrpSpPr>
        <p:grpSpPr>
          <a:xfrm>
            <a:off x="4345739" y="912249"/>
            <a:ext cx="3986948" cy="2975241"/>
            <a:chOff x="644841" y="912249"/>
            <a:chExt cx="3986948" cy="2975241"/>
          </a:xfrm>
        </p:grpSpPr>
        <p:sp>
          <p:nvSpPr>
            <p:cNvPr id="788" name="Shape 788"/>
            <p:cNvSpPr/>
            <p:nvPr/>
          </p:nvSpPr>
          <p:spPr>
            <a:xfrm>
              <a:off x="1454325" y="1776684"/>
              <a:ext cx="2768234" cy="2110806"/>
            </a:xfrm>
            <a:prstGeom prst="roundRect">
              <a:avLst>
                <a:gd name="adj" fmla="val 9526"/>
              </a:avLst>
            </a:prstGeom>
            <a:solidFill>
              <a:srgbClr val="00957E">
                <a:alpha val="7843"/>
              </a:srgbClr>
            </a:solidFill>
            <a:ln w="12700" cap="flat" cmpd="sng">
              <a:solidFill>
                <a:srgbClr val="C1E2D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789" name="Shape 789" descr="Box-08.png"/>
            <p:cNvPicPr preferRelativeResize="0"/>
            <p:nvPr/>
          </p:nvPicPr>
          <p:blipFill rotWithShape="1">
            <a:blip r:embed="rId3">
              <a:alphaModFix/>
            </a:blip>
            <a:srcRect/>
            <a:stretch/>
          </p:blipFill>
          <p:spPr>
            <a:xfrm>
              <a:off x="2605760" y="2842776"/>
              <a:ext cx="586741" cy="636193"/>
            </a:xfrm>
            <a:prstGeom prst="rect">
              <a:avLst/>
            </a:prstGeom>
            <a:noFill/>
            <a:ln>
              <a:noFill/>
            </a:ln>
          </p:spPr>
        </p:pic>
        <p:pic>
          <p:nvPicPr>
            <p:cNvPr id="790" name="Shape 790" descr="Box-08.png"/>
            <p:cNvPicPr preferRelativeResize="0"/>
            <p:nvPr/>
          </p:nvPicPr>
          <p:blipFill rotWithShape="1">
            <a:blip r:embed="rId3">
              <a:alphaModFix/>
            </a:blip>
            <a:srcRect/>
            <a:stretch/>
          </p:blipFill>
          <p:spPr>
            <a:xfrm>
              <a:off x="3497867" y="2842776"/>
              <a:ext cx="586741" cy="636193"/>
            </a:xfrm>
            <a:prstGeom prst="rect">
              <a:avLst/>
            </a:prstGeom>
            <a:noFill/>
            <a:ln>
              <a:noFill/>
            </a:ln>
          </p:spPr>
        </p:pic>
        <p:pic>
          <p:nvPicPr>
            <p:cNvPr id="791" name="Shape 791" descr="Box-08.png"/>
            <p:cNvPicPr preferRelativeResize="0"/>
            <p:nvPr/>
          </p:nvPicPr>
          <p:blipFill rotWithShape="1">
            <a:blip r:embed="rId3">
              <a:alphaModFix/>
            </a:blip>
            <a:srcRect/>
            <a:stretch/>
          </p:blipFill>
          <p:spPr>
            <a:xfrm>
              <a:off x="1702875" y="1961144"/>
              <a:ext cx="586741" cy="636193"/>
            </a:xfrm>
            <a:prstGeom prst="rect">
              <a:avLst/>
            </a:prstGeom>
            <a:noFill/>
            <a:ln>
              <a:noFill/>
            </a:ln>
          </p:spPr>
        </p:pic>
        <p:pic>
          <p:nvPicPr>
            <p:cNvPr id="792" name="Shape 792" descr="Box-08.png"/>
            <p:cNvPicPr preferRelativeResize="0"/>
            <p:nvPr/>
          </p:nvPicPr>
          <p:blipFill rotWithShape="1">
            <a:blip r:embed="rId3">
              <a:alphaModFix/>
            </a:blip>
            <a:srcRect/>
            <a:stretch/>
          </p:blipFill>
          <p:spPr>
            <a:xfrm>
              <a:off x="1702875" y="2842776"/>
              <a:ext cx="586741" cy="636193"/>
            </a:xfrm>
            <a:prstGeom prst="rect">
              <a:avLst/>
            </a:prstGeom>
            <a:noFill/>
            <a:ln>
              <a:noFill/>
            </a:ln>
          </p:spPr>
        </p:pic>
        <p:sp>
          <p:nvSpPr>
            <p:cNvPr id="793" name="Shape 793"/>
            <p:cNvSpPr txBox="1"/>
            <p:nvPr/>
          </p:nvSpPr>
          <p:spPr>
            <a:xfrm>
              <a:off x="644841" y="912249"/>
              <a:ext cx="3986948" cy="691659"/>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3200">
                  <a:solidFill>
                    <a:srgbClr val="474747"/>
                  </a:solidFill>
                </a:rPr>
                <a:t>Dynamic</a:t>
              </a:r>
            </a:p>
          </p:txBody>
        </p:sp>
        <p:cxnSp>
          <p:nvCxnSpPr>
            <p:cNvPr id="794" name="Shape 794"/>
            <p:cNvCxnSpPr/>
            <p:nvPr/>
          </p:nvCxnSpPr>
          <p:spPr>
            <a:xfrm>
              <a:off x="1318105" y="3157933"/>
              <a:ext cx="383327" cy="7482"/>
            </a:xfrm>
            <a:prstGeom prst="straightConnector1">
              <a:avLst/>
            </a:prstGeom>
            <a:noFill/>
            <a:ln w="19050" cap="flat" cmpd="sng">
              <a:solidFill>
                <a:srgbClr val="A5A5A5"/>
              </a:solidFill>
              <a:prstDash val="solid"/>
              <a:round/>
              <a:headEnd type="none" w="med" len="med"/>
              <a:tailEnd type="triangle" w="lg" len="lg"/>
            </a:ln>
          </p:spPr>
        </p:cxnSp>
        <p:cxnSp>
          <p:nvCxnSpPr>
            <p:cNvPr id="795" name="Shape 795"/>
            <p:cNvCxnSpPr/>
            <p:nvPr/>
          </p:nvCxnSpPr>
          <p:spPr>
            <a:xfrm flipH="1">
              <a:off x="1992978" y="2582850"/>
              <a:ext cx="3267" cy="279308"/>
            </a:xfrm>
            <a:prstGeom prst="straightConnector1">
              <a:avLst/>
            </a:prstGeom>
            <a:noFill/>
            <a:ln w="19050" cap="flat" cmpd="sng">
              <a:solidFill>
                <a:srgbClr val="A5A5A5"/>
              </a:solidFill>
              <a:prstDash val="dash"/>
              <a:round/>
              <a:headEnd type="none" w="med" len="med"/>
              <a:tailEnd type="triangle" w="lg" len="lg"/>
            </a:ln>
          </p:spPr>
        </p:cxnSp>
        <p:sp>
          <p:nvSpPr>
            <p:cNvPr id="796" name="Shape 796"/>
            <p:cNvSpPr txBox="1"/>
            <p:nvPr/>
          </p:nvSpPr>
          <p:spPr>
            <a:xfrm>
              <a:off x="1679656" y="3413658"/>
              <a:ext cx="6467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a:solidFill>
                    <a:srgbClr val="0D0D0D"/>
                  </a:solidFill>
                  <a:latin typeface="Arial"/>
                  <a:ea typeface="Arial"/>
                  <a:cs typeface="Arial"/>
                  <a:sym typeface="Arial"/>
                </a:rPr>
                <a:t>Route  Services</a:t>
              </a:r>
            </a:p>
          </p:txBody>
        </p:sp>
        <p:sp>
          <p:nvSpPr>
            <p:cNvPr id="797" name="Shape 797"/>
            <p:cNvSpPr txBox="1"/>
            <p:nvPr/>
          </p:nvSpPr>
          <p:spPr>
            <a:xfrm>
              <a:off x="2584777" y="3413658"/>
              <a:ext cx="646780" cy="2154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a:solidFill>
                    <a:srgbClr val="0D0D0D"/>
                  </a:solidFill>
                  <a:latin typeface="Arial"/>
                  <a:ea typeface="Arial"/>
                  <a:cs typeface="Arial"/>
                  <a:sym typeface="Arial"/>
                </a:rPr>
                <a:t>Gorouter</a:t>
              </a:r>
            </a:p>
          </p:txBody>
        </p:sp>
        <p:sp>
          <p:nvSpPr>
            <p:cNvPr id="798" name="Shape 798"/>
            <p:cNvSpPr txBox="1"/>
            <p:nvPr/>
          </p:nvSpPr>
          <p:spPr>
            <a:xfrm>
              <a:off x="3471069" y="3413658"/>
              <a:ext cx="646780" cy="2154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a:solidFill>
                    <a:srgbClr val="0D0D0D"/>
                  </a:solidFill>
                  <a:latin typeface="Arial"/>
                  <a:ea typeface="Arial"/>
                  <a:cs typeface="Arial"/>
                  <a:sym typeface="Arial"/>
                </a:rPr>
                <a:t>App</a:t>
              </a:r>
            </a:p>
          </p:txBody>
        </p:sp>
        <p:sp>
          <p:nvSpPr>
            <p:cNvPr id="799" name="Shape 799"/>
            <p:cNvSpPr txBox="1"/>
            <p:nvPr/>
          </p:nvSpPr>
          <p:spPr>
            <a:xfrm>
              <a:off x="2234575" y="2089802"/>
              <a:ext cx="699223" cy="33855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800" b="1">
                  <a:solidFill>
                    <a:srgbClr val="0D0D0D"/>
                  </a:solidFill>
                  <a:latin typeface="Arial"/>
                  <a:ea typeface="Arial"/>
                  <a:cs typeface="Arial"/>
                  <a:sym typeface="Arial"/>
                </a:rPr>
                <a:t>Service</a:t>
              </a:r>
            </a:p>
            <a:p>
              <a:pPr marL="0" marR="0" lvl="0" indent="0" algn="l" rtl="0">
                <a:spcBef>
                  <a:spcPts val="0"/>
                </a:spcBef>
                <a:buSzPct val="25000"/>
                <a:buNone/>
              </a:pPr>
              <a:r>
                <a:rPr lang="en-US" sz="800" b="1">
                  <a:solidFill>
                    <a:srgbClr val="0D0D0D"/>
                  </a:solidFill>
                  <a:latin typeface="Arial"/>
                  <a:ea typeface="Arial"/>
                  <a:cs typeface="Arial"/>
                  <a:sym typeface="Arial"/>
                </a:rPr>
                <a:t>Broker</a:t>
              </a:r>
            </a:p>
          </p:txBody>
        </p:sp>
        <p:sp>
          <p:nvSpPr>
            <p:cNvPr id="800" name="Shape 800"/>
            <p:cNvSpPr txBox="1"/>
            <p:nvPr/>
          </p:nvSpPr>
          <p:spPr>
            <a:xfrm>
              <a:off x="740024" y="3347976"/>
              <a:ext cx="524742" cy="2154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a:solidFill>
                    <a:srgbClr val="0C0C0C"/>
                  </a:solidFill>
                  <a:latin typeface="Arial"/>
                  <a:ea typeface="Arial"/>
                  <a:cs typeface="Arial"/>
                  <a:sym typeface="Arial"/>
                </a:rPr>
                <a:t>Client</a:t>
              </a:r>
            </a:p>
          </p:txBody>
        </p:sp>
        <p:pic>
          <p:nvPicPr>
            <p:cNvPr id="801" name="Shape 801" descr="RT-Icons-02.png"/>
            <p:cNvPicPr preferRelativeResize="0"/>
            <p:nvPr/>
          </p:nvPicPr>
          <p:blipFill rotWithShape="1">
            <a:blip r:embed="rId4">
              <a:alphaModFix amt="20000"/>
            </a:blip>
            <a:srcRect/>
            <a:stretch/>
          </p:blipFill>
          <p:spPr>
            <a:xfrm>
              <a:off x="3808473" y="1955638"/>
              <a:ext cx="327370" cy="218334"/>
            </a:xfrm>
            <a:prstGeom prst="rect">
              <a:avLst/>
            </a:prstGeom>
            <a:noFill/>
            <a:ln>
              <a:noFill/>
            </a:ln>
          </p:spPr>
        </p:pic>
        <p:pic>
          <p:nvPicPr>
            <p:cNvPr id="802" name="Shape 802" descr="Icon-03.png"/>
            <p:cNvPicPr preferRelativeResize="0"/>
            <p:nvPr/>
          </p:nvPicPr>
          <p:blipFill rotWithShape="1">
            <a:blip r:embed="rId5">
              <a:alphaModFix/>
            </a:blip>
            <a:srcRect/>
            <a:stretch/>
          </p:blipFill>
          <p:spPr>
            <a:xfrm>
              <a:off x="1836686" y="2093200"/>
              <a:ext cx="330009" cy="330009"/>
            </a:xfrm>
            <a:prstGeom prst="rect">
              <a:avLst/>
            </a:prstGeom>
            <a:noFill/>
            <a:ln>
              <a:noFill/>
            </a:ln>
          </p:spPr>
        </p:pic>
        <p:pic>
          <p:nvPicPr>
            <p:cNvPr id="803" name="Shape 803" descr="Icon-04.png"/>
            <p:cNvPicPr preferRelativeResize="0"/>
            <p:nvPr/>
          </p:nvPicPr>
          <p:blipFill rotWithShape="1">
            <a:blip r:embed="rId6">
              <a:alphaModFix/>
            </a:blip>
            <a:srcRect/>
            <a:stretch/>
          </p:blipFill>
          <p:spPr>
            <a:xfrm>
              <a:off x="1802152" y="3011808"/>
              <a:ext cx="393738" cy="264710"/>
            </a:xfrm>
            <a:prstGeom prst="rect">
              <a:avLst/>
            </a:prstGeom>
            <a:noFill/>
            <a:ln>
              <a:noFill/>
            </a:ln>
          </p:spPr>
        </p:pic>
        <p:pic>
          <p:nvPicPr>
            <p:cNvPr id="804" name="Shape 804" descr="Icon-06.png"/>
            <p:cNvPicPr preferRelativeResize="0"/>
            <p:nvPr/>
          </p:nvPicPr>
          <p:blipFill rotWithShape="1">
            <a:blip r:embed="rId7">
              <a:alphaModFix/>
            </a:blip>
            <a:srcRect/>
            <a:stretch/>
          </p:blipFill>
          <p:spPr>
            <a:xfrm>
              <a:off x="3591241" y="2982616"/>
              <a:ext cx="401965" cy="304893"/>
            </a:xfrm>
            <a:prstGeom prst="rect">
              <a:avLst/>
            </a:prstGeom>
            <a:noFill/>
            <a:ln>
              <a:noFill/>
            </a:ln>
          </p:spPr>
        </p:pic>
        <p:pic>
          <p:nvPicPr>
            <p:cNvPr id="805" name="Shape 805" descr="Icon-05.png"/>
            <p:cNvPicPr preferRelativeResize="0"/>
            <p:nvPr/>
          </p:nvPicPr>
          <p:blipFill rotWithShape="1">
            <a:blip r:embed="rId8">
              <a:alphaModFix/>
            </a:blip>
            <a:srcRect/>
            <a:stretch/>
          </p:blipFill>
          <p:spPr>
            <a:xfrm>
              <a:off x="2703350" y="2942813"/>
              <a:ext cx="395561" cy="395561"/>
            </a:xfrm>
            <a:prstGeom prst="rect">
              <a:avLst/>
            </a:prstGeom>
            <a:noFill/>
            <a:ln>
              <a:noFill/>
            </a:ln>
          </p:spPr>
        </p:pic>
        <p:pic>
          <p:nvPicPr>
            <p:cNvPr id="806" name="Shape 806" descr="client_Icon-07.png"/>
            <p:cNvPicPr preferRelativeResize="0"/>
            <p:nvPr/>
          </p:nvPicPr>
          <p:blipFill rotWithShape="1">
            <a:blip r:embed="rId9">
              <a:alphaModFix/>
            </a:blip>
            <a:srcRect/>
            <a:stretch/>
          </p:blipFill>
          <p:spPr>
            <a:xfrm>
              <a:off x="693995" y="2915417"/>
              <a:ext cx="614453" cy="485028"/>
            </a:xfrm>
            <a:prstGeom prst="rect">
              <a:avLst/>
            </a:prstGeom>
            <a:noFill/>
            <a:ln>
              <a:noFill/>
            </a:ln>
          </p:spPr>
        </p:pic>
        <p:cxnSp>
          <p:nvCxnSpPr>
            <p:cNvPr id="807" name="Shape 807"/>
            <p:cNvCxnSpPr/>
            <p:nvPr/>
          </p:nvCxnSpPr>
          <p:spPr>
            <a:xfrm>
              <a:off x="2302291" y="3165416"/>
              <a:ext cx="303046" cy="0"/>
            </a:xfrm>
            <a:prstGeom prst="straightConnector1">
              <a:avLst/>
            </a:prstGeom>
            <a:noFill/>
            <a:ln w="19050" cap="flat" cmpd="sng">
              <a:solidFill>
                <a:srgbClr val="A5A5A5"/>
              </a:solidFill>
              <a:prstDash val="solid"/>
              <a:round/>
              <a:headEnd type="none" w="med" len="med"/>
              <a:tailEnd type="triangle" w="lg" len="lg"/>
            </a:ln>
          </p:spPr>
        </p:cxnSp>
        <p:cxnSp>
          <p:nvCxnSpPr>
            <p:cNvPr id="808" name="Shape 808"/>
            <p:cNvCxnSpPr/>
            <p:nvPr/>
          </p:nvCxnSpPr>
          <p:spPr>
            <a:xfrm>
              <a:off x="3192501" y="3165416"/>
              <a:ext cx="303046" cy="0"/>
            </a:xfrm>
            <a:prstGeom prst="straightConnector1">
              <a:avLst/>
            </a:prstGeom>
            <a:noFill/>
            <a:ln w="19050" cap="flat" cmpd="sng">
              <a:solidFill>
                <a:srgbClr val="A5A5A5"/>
              </a:solidFill>
              <a:prstDash val="solid"/>
              <a:round/>
              <a:headEnd type="none" w="med" len="med"/>
              <a:tailEnd type="triangle" w="lg" len="lg"/>
            </a:ln>
          </p:spPr>
        </p:cxnSp>
      </p:grpSp>
      <p:grpSp>
        <p:nvGrpSpPr>
          <p:cNvPr id="809" name="Shape 809"/>
          <p:cNvGrpSpPr/>
          <p:nvPr/>
        </p:nvGrpSpPr>
        <p:grpSpPr>
          <a:xfrm>
            <a:off x="660842" y="914926"/>
            <a:ext cx="3943011" cy="2943671"/>
            <a:chOff x="5007594" y="914926"/>
            <a:chExt cx="3943011" cy="2943671"/>
          </a:xfrm>
        </p:grpSpPr>
        <p:sp>
          <p:nvSpPr>
            <p:cNvPr id="810" name="Shape 810"/>
            <p:cNvSpPr/>
            <p:nvPr/>
          </p:nvSpPr>
          <p:spPr>
            <a:xfrm>
              <a:off x="5903160" y="1776683"/>
              <a:ext cx="2249699" cy="2081914"/>
            </a:xfrm>
            <a:prstGeom prst="roundRect">
              <a:avLst>
                <a:gd name="adj" fmla="val 8888"/>
              </a:avLst>
            </a:prstGeom>
            <a:solidFill>
              <a:srgbClr val="00957E">
                <a:alpha val="7843"/>
              </a:srgbClr>
            </a:solidFill>
            <a:ln w="12700" cap="flat" cmpd="sng">
              <a:solidFill>
                <a:srgbClr val="C1E2D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811" name="Shape 811"/>
            <p:cNvCxnSpPr/>
            <p:nvPr/>
          </p:nvCxnSpPr>
          <p:spPr>
            <a:xfrm>
              <a:off x="6356605" y="2753488"/>
              <a:ext cx="0" cy="238826"/>
            </a:xfrm>
            <a:prstGeom prst="straightConnector1">
              <a:avLst/>
            </a:prstGeom>
            <a:noFill/>
            <a:ln w="19050" cap="flat" cmpd="sng">
              <a:solidFill>
                <a:srgbClr val="A6A6A6"/>
              </a:solidFill>
              <a:prstDash val="solid"/>
              <a:round/>
              <a:headEnd type="none" w="med" len="med"/>
              <a:tailEnd type="triangle" w="lg" len="lg"/>
            </a:ln>
          </p:spPr>
        </p:cxnSp>
        <p:sp>
          <p:nvSpPr>
            <p:cNvPr id="812" name="Shape 812"/>
            <p:cNvSpPr txBox="1"/>
            <p:nvPr/>
          </p:nvSpPr>
          <p:spPr>
            <a:xfrm>
              <a:off x="6081289" y="3566021"/>
              <a:ext cx="646780" cy="2154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a:solidFill>
                    <a:srgbClr val="0D0D0D"/>
                  </a:solidFill>
                  <a:latin typeface="Arial"/>
                  <a:ea typeface="Arial"/>
                  <a:cs typeface="Arial"/>
                  <a:sym typeface="Arial"/>
                </a:rPr>
                <a:t>Gorouter</a:t>
              </a:r>
            </a:p>
          </p:txBody>
        </p:sp>
        <p:sp>
          <p:nvSpPr>
            <p:cNvPr id="813" name="Shape 813"/>
            <p:cNvSpPr txBox="1"/>
            <p:nvPr/>
          </p:nvSpPr>
          <p:spPr>
            <a:xfrm>
              <a:off x="6984903" y="3566021"/>
              <a:ext cx="646780" cy="2154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a:solidFill>
                    <a:srgbClr val="0D0D0D"/>
                  </a:solidFill>
                  <a:latin typeface="Arial"/>
                  <a:ea typeface="Arial"/>
                  <a:cs typeface="Arial"/>
                  <a:sym typeface="Arial"/>
                </a:rPr>
                <a:t>App</a:t>
              </a:r>
            </a:p>
          </p:txBody>
        </p:sp>
        <p:sp>
          <p:nvSpPr>
            <p:cNvPr id="814" name="Shape 814"/>
            <p:cNvSpPr txBox="1"/>
            <p:nvPr/>
          </p:nvSpPr>
          <p:spPr>
            <a:xfrm>
              <a:off x="7032931" y="1821024"/>
              <a:ext cx="545011"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a:solidFill>
                    <a:srgbClr val="0D0D0D"/>
                  </a:solidFill>
                  <a:latin typeface="Arial"/>
                  <a:ea typeface="Arial"/>
                  <a:cs typeface="Arial"/>
                  <a:sym typeface="Arial"/>
                </a:rPr>
                <a:t>Service</a:t>
              </a:r>
            </a:p>
            <a:p>
              <a:pPr marL="0" marR="0" lvl="0" indent="0" algn="ctr" rtl="0">
                <a:spcBef>
                  <a:spcPts val="0"/>
                </a:spcBef>
                <a:buSzPct val="25000"/>
                <a:buNone/>
              </a:pPr>
              <a:r>
                <a:rPr lang="en-US" sz="800" b="1">
                  <a:solidFill>
                    <a:srgbClr val="0D0D0D"/>
                  </a:solidFill>
                  <a:latin typeface="Arial"/>
                  <a:ea typeface="Arial"/>
                  <a:cs typeface="Arial"/>
                  <a:sym typeface="Arial"/>
                </a:rPr>
                <a:t>Broker</a:t>
              </a:r>
            </a:p>
          </p:txBody>
        </p:sp>
        <p:cxnSp>
          <p:nvCxnSpPr>
            <p:cNvPr id="815" name="Shape 815"/>
            <p:cNvCxnSpPr/>
            <p:nvPr/>
          </p:nvCxnSpPr>
          <p:spPr>
            <a:xfrm rot="10800000">
              <a:off x="6681722" y="2421876"/>
              <a:ext cx="333565" cy="0"/>
            </a:xfrm>
            <a:prstGeom prst="straightConnector1">
              <a:avLst/>
            </a:prstGeom>
            <a:noFill/>
            <a:ln w="19050" cap="flat" cmpd="sng">
              <a:solidFill>
                <a:srgbClr val="A6A6A6"/>
              </a:solidFill>
              <a:prstDash val="dash"/>
              <a:round/>
              <a:headEnd type="none" w="med" len="med"/>
              <a:tailEnd type="triangle" w="lg" len="lg"/>
            </a:ln>
          </p:spPr>
        </p:cxnSp>
        <p:sp>
          <p:nvSpPr>
            <p:cNvPr id="816" name="Shape 816"/>
            <p:cNvSpPr txBox="1"/>
            <p:nvPr/>
          </p:nvSpPr>
          <p:spPr>
            <a:xfrm>
              <a:off x="6078019" y="1827086"/>
              <a:ext cx="6467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a:solidFill>
                    <a:srgbClr val="0D0D0D"/>
                  </a:solidFill>
                  <a:latin typeface="Arial"/>
                  <a:ea typeface="Arial"/>
                  <a:cs typeface="Arial"/>
                  <a:sym typeface="Arial"/>
                </a:rPr>
                <a:t>Route  Services</a:t>
              </a:r>
            </a:p>
          </p:txBody>
        </p:sp>
        <p:sp>
          <p:nvSpPr>
            <p:cNvPr id="817" name="Shape 817"/>
            <p:cNvSpPr txBox="1"/>
            <p:nvPr/>
          </p:nvSpPr>
          <p:spPr>
            <a:xfrm>
              <a:off x="5007594" y="914926"/>
              <a:ext cx="3943011" cy="688981"/>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3200">
                  <a:solidFill>
                    <a:srgbClr val="474747"/>
                  </a:solidFill>
                </a:rPr>
                <a:t>Simple</a:t>
              </a:r>
            </a:p>
          </p:txBody>
        </p:sp>
        <p:pic>
          <p:nvPicPr>
            <p:cNvPr id="818" name="Shape 818" descr="RT-Icons-02.png"/>
            <p:cNvPicPr preferRelativeResize="0"/>
            <p:nvPr/>
          </p:nvPicPr>
          <p:blipFill rotWithShape="1">
            <a:blip r:embed="rId4">
              <a:alphaModFix amt="20000"/>
            </a:blip>
            <a:srcRect/>
            <a:stretch/>
          </p:blipFill>
          <p:spPr>
            <a:xfrm>
              <a:off x="7745657" y="1848317"/>
              <a:ext cx="327370" cy="218334"/>
            </a:xfrm>
            <a:prstGeom prst="rect">
              <a:avLst/>
            </a:prstGeom>
            <a:noFill/>
            <a:ln>
              <a:noFill/>
            </a:ln>
          </p:spPr>
        </p:pic>
        <p:pic>
          <p:nvPicPr>
            <p:cNvPr id="819" name="Shape 819" descr="Box-08.png"/>
            <p:cNvPicPr preferRelativeResize="0"/>
            <p:nvPr/>
          </p:nvPicPr>
          <p:blipFill rotWithShape="1">
            <a:blip r:embed="rId3">
              <a:alphaModFix/>
            </a:blip>
            <a:srcRect/>
            <a:stretch/>
          </p:blipFill>
          <p:spPr>
            <a:xfrm>
              <a:off x="6116169" y="2120490"/>
              <a:ext cx="586741" cy="636193"/>
            </a:xfrm>
            <a:prstGeom prst="rect">
              <a:avLst/>
            </a:prstGeom>
            <a:noFill/>
            <a:ln>
              <a:noFill/>
            </a:ln>
          </p:spPr>
        </p:pic>
        <p:pic>
          <p:nvPicPr>
            <p:cNvPr id="820" name="Shape 820" descr="Icon-04.png"/>
            <p:cNvPicPr preferRelativeResize="0"/>
            <p:nvPr/>
          </p:nvPicPr>
          <p:blipFill rotWithShape="1">
            <a:blip r:embed="rId6">
              <a:alphaModFix/>
            </a:blip>
            <a:srcRect/>
            <a:stretch/>
          </p:blipFill>
          <p:spPr>
            <a:xfrm>
              <a:off x="6216696" y="2284692"/>
              <a:ext cx="393738" cy="264710"/>
            </a:xfrm>
            <a:prstGeom prst="rect">
              <a:avLst/>
            </a:prstGeom>
            <a:noFill/>
            <a:ln>
              <a:noFill/>
            </a:ln>
          </p:spPr>
        </p:pic>
        <p:pic>
          <p:nvPicPr>
            <p:cNvPr id="821" name="Shape 821" descr="Box-08.png"/>
            <p:cNvPicPr preferRelativeResize="0"/>
            <p:nvPr/>
          </p:nvPicPr>
          <p:blipFill rotWithShape="1">
            <a:blip r:embed="rId3">
              <a:alphaModFix/>
            </a:blip>
            <a:srcRect/>
            <a:stretch/>
          </p:blipFill>
          <p:spPr>
            <a:xfrm>
              <a:off x="7018925" y="2105501"/>
              <a:ext cx="586741" cy="636193"/>
            </a:xfrm>
            <a:prstGeom prst="rect">
              <a:avLst/>
            </a:prstGeom>
            <a:noFill/>
            <a:ln>
              <a:noFill/>
            </a:ln>
          </p:spPr>
        </p:pic>
        <p:pic>
          <p:nvPicPr>
            <p:cNvPr id="822" name="Shape 822" descr="Icon-03.png"/>
            <p:cNvPicPr preferRelativeResize="0"/>
            <p:nvPr/>
          </p:nvPicPr>
          <p:blipFill rotWithShape="1">
            <a:blip r:embed="rId5">
              <a:alphaModFix/>
            </a:blip>
            <a:srcRect/>
            <a:stretch/>
          </p:blipFill>
          <p:spPr>
            <a:xfrm>
              <a:off x="7147907" y="2232727"/>
              <a:ext cx="330009" cy="330009"/>
            </a:xfrm>
            <a:prstGeom prst="rect">
              <a:avLst/>
            </a:prstGeom>
            <a:noFill/>
            <a:ln>
              <a:noFill/>
            </a:ln>
          </p:spPr>
        </p:pic>
        <p:pic>
          <p:nvPicPr>
            <p:cNvPr id="823" name="Shape 823" descr="Box-08.png"/>
            <p:cNvPicPr preferRelativeResize="0"/>
            <p:nvPr/>
          </p:nvPicPr>
          <p:blipFill rotWithShape="1">
            <a:blip r:embed="rId3">
              <a:alphaModFix/>
            </a:blip>
            <a:srcRect/>
            <a:stretch/>
          </p:blipFill>
          <p:spPr>
            <a:xfrm>
              <a:off x="6116544" y="2993828"/>
              <a:ext cx="586741" cy="636193"/>
            </a:xfrm>
            <a:prstGeom prst="rect">
              <a:avLst/>
            </a:prstGeom>
            <a:noFill/>
            <a:ln>
              <a:noFill/>
            </a:ln>
          </p:spPr>
        </p:pic>
        <p:pic>
          <p:nvPicPr>
            <p:cNvPr id="824" name="Shape 824" descr="Box-08.png"/>
            <p:cNvPicPr preferRelativeResize="0"/>
            <p:nvPr/>
          </p:nvPicPr>
          <p:blipFill rotWithShape="1">
            <a:blip r:embed="rId3">
              <a:alphaModFix/>
            </a:blip>
            <a:srcRect/>
            <a:stretch/>
          </p:blipFill>
          <p:spPr>
            <a:xfrm>
              <a:off x="7011081" y="3004300"/>
              <a:ext cx="586741" cy="636193"/>
            </a:xfrm>
            <a:prstGeom prst="rect">
              <a:avLst/>
            </a:prstGeom>
            <a:noFill/>
            <a:ln>
              <a:noFill/>
            </a:ln>
          </p:spPr>
        </p:pic>
        <p:pic>
          <p:nvPicPr>
            <p:cNvPr id="825" name="Shape 825" descr="Icon-06.png"/>
            <p:cNvPicPr preferRelativeResize="0"/>
            <p:nvPr/>
          </p:nvPicPr>
          <p:blipFill rotWithShape="1">
            <a:blip r:embed="rId7">
              <a:alphaModFix/>
            </a:blip>
            <a:srcRect/>
            <a:stretch/>
          </p:blipFill>
          <p:spPr>
            <a:xfrm>
              <a:off x="7104453" y="3142891"/>
              <a:ext cx="401965" cy="304893"/>
            </a:xfrm>
            <a:prstGeom prst="rect">
              <a:avLst/>
            </a:prstGeom>
            <a:noFill/>
            <a:ln>
              <a:noFill/>
            </a:ln>
          </p:spPr>
        </p:pic>
        <p:pic>
          <p:nvPicPr>
            <p:cNvPr id="826" name="Shape 826" descr="Icon-05.png"/>
            <p:cNvPicPr preferRelativeResize="0"/>
            <p:nvPr/>
          </p:nvPicPr>
          <p:blipFill rotWithShape="1">
            <a:blip r:embed="rId8">
              <a:alphaModFix/>
            </a:blip>
            <a:srcRect/>
            <a:stretch/>
          </p:blipFill>
          <p:spPr>
            <a:xfrm>
              <a:off x="6207548" y="3091219"/>
              <a:ext cx="395561" cy="395561"/>
            </a:xfrm>
            <a:prstGeom prst="rect">
              <a:avLst/>
            </a:prstGeom>
            <a:noFill/>
            <a:ln>
              <a:noFill/>
            </a:ln>
          </p:spPr>
        </p:pic>
        <p:cxnSp>
          <p:nvCxnSpPr>
            <p:cNvPr id="827" name="Shape 827"/>
            <p:cNvCxnSpPr/>
            <p:nvPr/>
          </p:nvCxnSpPr>
          <p:spPr>
            <a:xfrm>
              <a:off x="5738630" y="3296203"/>
              <a:ext cx="383327" cy="7482"/>
            </a:xfrm>
            <a:prstGeom prst="straightConnector1">
              <a:avLst/>
            </a:prstGeom>
            <a:noFill/>
            <a:ln w="19050" cap="flat" cmpd="sng">
              <a:solidFill>
                <a:srgbClr val="A6A6A6"/>
              </a:solidFill>
              <a:prstDash val="solid"/>
              <a:round/>
              <a:headEnd type="none" w="med" len="med"/>
              <a:tailEnd type="triangle" w="lg" len="lg"/>
            </a:ln>
          </p:spPr>
        </p:cxnSp>
        <p:sp>
          <p:nvSpPr>
            <p:cNvPr id="828" name="Shape 828"/>
            <p:cNvSpPr txBox="1"/>
            <p:nvPr/>
          </p:nvSpPr>
          <p:spPr>
            <a:xfrm>
              <a:off x="5160548" y="3486248"/>
              <a:ext cx="524742" cy="2154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a:solidFill>
                    <a:srgbClr val="0C0C0C"/>
                  </a:solidFill>
                  <a:latin typeface="Arial"/>
                  <a:ea typeface="Arial"/>
                  <a:cs typeface="Arial"/>
                  <a:sym typeface="Arial"/>
                </a:rPr>
                <a:t>Client</a:t>
              </a:r>
            </a:p>
          </p:txBody>
        </p:sp>
        <p:pic>
          <p:nvPicPr>
            <p:cNvPr id="829" name="Shape 829" descr="client_Icon-07.png"/>
            <p:cNvPicPr preferRelativeResize="0"/>
            <p:nvPr/>
          </p:nvPicPr>
          <p:blipFill rotWithShape="1">
            <a:blip r:embed="rId9">
              <a:alphaModFix/>
            </a:blip>
            <a:srcRect/>
            <a:stretch/>
          </p:blipFill>
          <p:spPr>
            <a:xfrm>
              <a:off x="5114519" y="3053689"/>
              <a:ext cx="614453" cy="485028"/>
            </a:xfrm>
            <a:prstGeom prst="rect">
              <a:avLst/>
            </a:prstGeom>
            <a:noFill/>
            <a:ln>
              <a:noFill/>
            </a:ln>
          </p:spPr>
        </p:pic>
        <p:cxnSp>
          <p:nvCxnSpPr>
            <p:cNvPr id="830" name="Shape 830"/>
            <p:cNvCxnSpPr/>
            <p:nvPr/>
          </p:nvCxnSpPr>
          <p:spPr>
            <a:xfrm>
              <a:off x="6710799" y="3308373"/>
              <a:ext cx="303046" cy="0"/>
            </a:xfrm>
            <a:prstGeom prst="straightConnector1">
              <a:avLst/>
            </a:prstGeom>
            <a:noFill/>
            <a:ln w="19050" cap="flat" cmpd="sng">
              <a:solidFill>
                <a:srgbClr val="A6A6A6"/>
              </a:solidFill>
              <a:prstDash val="solid"/>
              <a:round/>
              <a:headEnd type="none" w="med" len="med"/>
              <a:tailEnd type="triangle" w="lg" len="lg"/>
            </a:ln>
          </p:spPr>
        </p:cxnSp>
        <p:cxnSp>
          <p:nvCxnSpPr>
            <p:cNvPr id="831" name="Shape 831"/>
            <p:cNvCxnSpPr/>
            <p:nvPr/>
          </p:nvCxnSpPr>
          <p:spPr>
            <a:xfrm rot="10800000">
              <a:off x="6458750" y="2753488"/>
              <a:ext cx="0" cy="238826"/>
            </a:xfrm>
            <a:prstGeom prst="straightConnector1">
              <a:avLst/>
            </a:prstGeom>
            <a:noFill/>
            <a:ln w="19050" cap="flat" cmpd="sng">
              <a:solidFill>
                <a:srgbClr val="A6A6A6"/>
              </a:solidFill>
              <a:prstDash val="solid"/>
              <a:round/>
              <a:headEnd type="none" w="med" len="med"/>
              <a:tailEnd type="triangle" w="lg" len="lg"/>
            </a:ln>
          </p:spPr>
        </p:cxnSp>
      </p:grpSp>
      <p:sp>
        <p:nvSpPr>
          <p:cNvPr id="832" name="Shape 832"/>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139487"/>
              </a:buClr>
              <a:buSzPct val="25000"/>
              <a:buFont typeface="Arial"/>
              <a:buNone/>
            </a:pPr>
            <a:r>
              <a:rPr lang="en-US" sz="2800" b="1" i="0" u="none" strike="noStrike" cap="none">
                <a:solidFill>
                  <a:srgbClr val="139487"/>
                </a:solidFill>
                <a:latin typeface="Arial"/>
                <a:ea typeface="Arial"/>
                <a:cs typeface="Arial"/>
                <a:sym typeface="Arial"/>
              </a:rPr>
              <a:t>How Route Services work</a:t>
            </a:r>
            <a:br>
              <a:rPr lang="en-US" sz="2800" b="1" i="0" u="none" strike="noStrike" cap="none">
                <a:solidFill>
                  <a:srgbClr val="139487"/>
                </a:solidFill>
                <a:latin typeface="Arial"/>
                <a:ea typeface="Arial"/>
                <a:cs typeface="Arial"/>
                <a:sym typeface="Arial"/>
              </a:rPr>
            </a:br>
            <a:endParaRPr lang="en-US" sz="2800" b="1" i="0" u="none" strike="noStrike" cap="none">
              <a:solidFill>
                <a:srgbClr val="139487"/>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Shape 837"/>
          <p:cNvSpPr txBox="1">
            <a:spLocks noGrp="1"/>
          </p:cNvSpPr>
          <p:nvPr>
            <p:ph type="title"/>
          </p:nvPr>
        </p:nvSpPr>
        <p:spPr>
          <a:xfrm>
            <a:off x="120726" y="173431"/>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chemeClr val="lt1"/>
              </a:buClr>
              <a:buSzPct val="25000"/>
              <a:buFont typeface="Arial"/>
              <a:buNone/>
            </a:pPr>
            <a:r>
              <a:rPr lang="en-US" sz="2800" b="1" i="0" u="none" strike="noStrike" cap="none">
                <a:solidFill>
                  <a:schemeClr val="lt1"/>
                </a:solidFill>
                <a:latin typeface="Arial"/>
                <a:ea typeface="Arial"/>
                <a:cs typeface="Arial"/>
                <a:sym typeface="Arial"/>
              </a:rPr>
              <a:t>Who offers Route Services for PCF?</a:t>
            </a:r>
          </a:p>
        </p:txBody>
      </p:sp>
      <p:pic>
        <p:nvPicPr>
          <p:cNvPr id="838" name="Shape 838" descr="Pivotal_SF_Office_59A8306.jpg"/>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839" name="Shape 839"/>
          <p:cNvSpPr/>
          <p:nvPr/>
        </p:nvSpPr>
        <p:spPr>
          <a:xfrm>
            <a:off x="0" y="0"/>
            <a:ext cx="9144000" cy="5143499"/>
          </a:xfrm>
          <a:prstGeom prst="rect">
            <a:avLst/>
          </a:prstGeom>
          <a:solidFill>
            <a:srgbClr val="182730">
              <a:alpha val="83921"/>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40" name="Shape 840"/>
          <p:cNvSpPr txBox="1"/>
          <p:nvPr/>
        </p:nvSpPr>
        <p:spPr>
          <a:xfrm>
            <a:off x="2992191" y="2874223"/>
            <a:ext cx="2291007" cy="72024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600" b="1">
                <a:solidFill>
                  <a:srgbClr val="FFFFFF"/>
                </a:solidFill>
                <a:latin typeface="Arial"/>
                <a:ea typeface="Arial"/>
                <a:cs typeface="Arial"/>
                <a:sym typeface="Arial"/>
              </a:rPr>
              <a:t>- Vendors</a:t>
            </a:r>
          </a:p>
        </p:txBody>
      </p:sp>
      <p:sp>
        <p:nvSpPr>
          <p:cNvPr id="841" name="Shape 841"/>
          <p:cNvSpPr txBox="1"/>
          <p:nvPr/>
        </p:nvSpPr>
        <p:spPr>
          <a:xfrm>
            <a:off x="2866475" y="2255032"/>
            <a:ext cx="2079535" cy="61919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600" b="1">
                <a:solidFill>
                  <a:srgbClr val="FFFFFF"/>
                </a:solidFill>
                <a:latin typeface="Arial"/>
                <a:ea typeface="Arial"/>
                <a:cs typeface="Arial"/>
                <a:sym typeface="Arial"/>
              </a:rPr>
              <a:t> - DIY </a:t>
            </a:r>
          </a:p>
        </p:txBody>
      </p:sp>
      <p:sp>
        <p:nvSpPr>
          <p:cNvPr id="842" name="Shape 842"/>
          <p:cNvSpPr txBox="1"/>
          <p:nvPr/>
        </p:nvSpPr>
        <p:spPr>
          <a:xfrm>
            <a:off x="653112" y="1178029"/>
            <a:ext cx="8301617" cy="865743"/>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600" b="1">
                <a:solidFill>
                  <a:srgbClr val="00AE9E"/>
                </a:solidFill>
                <a:latin typeface="Arial"/>
                <a:ea typeface="Arial"/>
                <a:cs typeface="Arial"/>
                <a:sym typeface="Arial"/>
              </a:rPr>
              <a:t>How can I obtain Route Services?</a:t>
            </a:r>
          </a:p>
        </p:txBody>
      </p:sp>
    </p:spTree>
  </p:cSld>
  <p:clrMapOvr>
    <a:masterClrMapping/>
  </p:clrMapOvr>
  <p:transition xmlns:p14="http://schemas.microsoft.com/office/powerpoint/2010/mai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Shape 847"/>
          <p:cNvSpPr txBox="1">
            <a:spLocks noGrp="1"/>
          </p:cNvSpPr>
          <p:nvPr>
            <p:ph type="title"/>
          </p:nvPr>
        </p:nvSpPr>
        <p:spPr>
          <a:xfrm>
            <a:off x="120726" y="173431"/>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Apigee Edge as a PCF Route Service</a:t>
            </a:r>
          </a:p>
        </p:txBody>
      </p:sp>
      <p:sp>
        <p:nvSpPr>
          <p:cNvPr id="848" name="Shape 848"/>
          <p:cNvSpPr/>
          <p:nvPr/>
        </p:nvSpPr>
        <p:spPr>
          <a:xfrm>
            <a:off x="3098117" y="2671091"/>
            <a:ext cx="3108300" cy="1158299"/>
          </a:xfrm>
          <a:prstGeom prst="roundRect">
            <a:avLst>
              <a:gd name="adj" fmla="val 8888"/>
            </a:avLst>
          </a:prstGeom>
          <a:solidFill>
            <a:srgbClr val="00957E">
              <a:alpha val="7843"/>
            </a:srgbClr>
          </a:solidFill>
          <a:ln w="12700" cap="flat" cmpd="sng">
            <a:solidFill>
              <a:srgbClr val="C1E2D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849" name="Shape 849"/>
          <p:cNvCxnSpPr/>
          <p:nvPr/>
        </p:nvCxnSpPr>
        <p:spPr>
          <a:xfrm>
            <a:off x="3551564" y="2555559"/>
            <a:ext cx="0" cy="238800"/>
          </a:xfrm>
          <a:prstGeom prst="straightConnector1">
            <a:avLst/>
          </a:prstGeom>
          <a:noFill/>
          <a:ln w="19050" cap="flat" cmpd="sng">
            <a:solidFill>
              <a:srgbClr val="A6A6A6"/>
            </a:solidFill>
            <a:prstDash val="solid"/>
            <a:round/>
            <a:headEnd type="none" w="med" len="med"/>
            <a:tailEnd type="triangle" w="lg" len="lg"/>
          </a:ln>
        </p:spPr>
      </p:cxnSp>
      <p:sp>
        <p:nvSpPr>
          <p:cNvPr id="850" name="Shape 850"/>
          <p:cNvSpPr txBox="1"/>
          <p:nvPr/>
        </p:nvSpPr>
        <p:spPr>
          <a:xfrm>
            <a:off x="3200049" y="3424275"/>
            <a:ext cx="893100" cy="215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0D0D0D"/>
                </a:solidFill>
                <a:latin typeface="Arial"/>
                <a:ea typeface="Arial"/>
                <a:cs typeface="Arial"/>
                <a:sym typeface="Arial"/>
              </a:rPr>
              <a:t>Gorouter</a:t>
            </a:r>
          </a:p>
        </p:txBody>
      </p:sp>
      <p:sp>
        <p:nvSpPr>
          <p:cNvPr id="851" name="Shape 851"/>
          <p:cNvSpPr txBox="1"/>
          <p:nvPr/>
        </p:nvSpPr>
        <p:spPr>
          <a:xfrm>
            <a:off x="4179860" y="3424276"/>
            <a:ext cx="646800" cy="215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0D0D0D"/>
                </a:solidFill>
                <a:latin typeface="Arial"/>
                <a:ea typeface="Arial"/>
                <a:cs typeface="Arial"/>
                <a:sym typeface="Arial"/>
              </a:rPr>
              <a:t>App</a:t>
            </a:r>
          </a:p>
        </p:txBody>
      </p:sp>
      <p:sp>
        <p:nvSpPr>
          <p:cNvPr id="852" name="Shape 852"/>
          <p:cNvSpPr txBox="1"/>
          <p:nvPr/>
        </p:nvSpPr>
        <p:spPr>
          <a:xfrm>
            <a:off x="4911453" y="1390975"/>
            <a:ext cx="1576800" cy="338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0D0D0D"/>
                </a:solidFill>
                <a:latin typeface="Arial"/>
                <a:ea typeface="Arial"/>
                <a:cs typeface="Arial"/>
                <a:sym typeface="Arial"/>
              </a:rPr>
              <a:t>Apigee </a:t>
            </a:r>
          </a:p>
          <a:p>
            <a:pPr marL="0" marR="0" lvl="0" indent="0" algn="ctr" rtl="0">
              <a:spcBef>
                <a:spcPts val="0"/>
              </a:spcBef>
              <a:buSzPct val="25000"/>
              <a:buNone/>
            </a:pPr>
            <a:r>
              <a:rPr lang="en-US" sz="1200" b="1">
                <a:solidFill>
                  <a:srgbClr val="0D0D0D"/>
                </a:solidFill>
                <a:latin typeface="Arial"/>
                <a:ea typeface="Arial"/>
                <a:cs typeface="Arial"/>
                <a:sym typeface="Arial"/>
              </a:rPr>
              <a:t>Service Broker</a:t>
            </a:r>
          </a:p>
        </p:txBody>
      </p:sp>
      <p:cxnSp>
        <p:nvCxnSpPr>
          <p:cNvPr id="853" name="Shape 853"/>
          <p:cNvCxnSpPr/>
          <p:nvPr/>
        </p:nvCxnSpPr>
        <p:spPr>
          <a:xfrm rot="10800000">
            <a:off x="5068626" y="2200455"/>
            <a:ext cx="333600" cy="0"/>
          </a:xfrm>
          <a:prstGeom prst="straightConnector1">
            <a:avLst/>
          </a:prstGeom>
          <a:noFill/>
          <a:ln w="19050" cap="flat" cmpd="sng">
            <a:solidFill>
              <a:srgbClr val="A6A6A6"/>
            </a:solidFill>
            <a:prstDash val="dash"/>
            <a:round/>
            <a:headEnd type="none" w="med" len="med"/>
            <a:tailEnd type="triangle" w="lg" len="lg"/>
          </a:ln>
        </p:spPr>
      </p:cxnSp>
      <p:sp>
        <p:nvSpPr>
          <p:cNvPr id="854" name="Shape 854"/>
          <p:cNvSpPr txBox="1"/>
          <p:nvPr/>
        </p:nvSpPr>
        <p:spPr>
          <a:xfrm>
            <a:off x="3402500" y="1507100"/>
            <a:ext cx="1498200" cy="304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0D0D0D"/>
                </a:solidFill>
                <a:latin typeface="Arial"/>
                <a:ea typeface="Arial"/>
                <a:cs typeface="Arial"/>
                <a:sym typeface="Arial"/>
              </a:rPr>
              <a:t>Route  Service</a:t>
            </a:r>
          </a:p>
        </p:txBody>
      </p:sp>
      <p:pic>
        <p:nvPicPr>
          <p:cNvPr id="855" name="Shape 855" descr="RT-Icons-02.png"/>
          <p:cNvPicPr preferRelativeResize="0"/>
          <p:nvPr/>
        </p:nvPicPr>
        <p:blipFill rotWithShape="1">
          <a:blip r:embed="rId3">
            <a:alphaModFix amt="20000"/>
          </a:blip>
          <a:srcRect/>
          <a:stretch/>
        </p:blipFill>
        <p:spPr>
          <a:xfrm>
            <a:off x="5481439" y="3314557"/>
            <a:ext cx="662700" cy="442200"/>
          </a:xfrm>
          <a:prstGeom prst="rect">
            <a:avLst/>
          </a:prstGeom>
          <a:noFill/>
          <a:ln>
            <a:noFill/>
          </a:ln>
        </p:spPr>
      </p:pic>
      <p:pic>
        <p:nvPicPr>
          <p:cNvPr id="856" name="Shape 856" descr="Box-08.png"/>
          <p:cNvPicPr preferRelativeResize="0"/>
          <p:nvPr/>
        </p:nvPicPr>
        <p:blipFill rotWithShape="1">
          <a:blip r:embed="rId4">
            <a:alphaModFix/>
          </a:blip>
          <a:srcRect/>
          <a:stretch/>
        </p:blipFill>
        <p:spPr>
          <a:xfrm>
            <a:off x="5405864" y="1834487"/>
            <a:ext cx="586800" cy="746700"/>
          </a:xfrm>
          <a:prstGeom prst="rect">
            <a:avLst/>
          </a:prstGeom>
          <a:noFill/>
          <a:ln>
            <a:noFill/>
          </a:ln>
        </p:spPr>
      </p:pic>
      <p:pic>
        <p:nvPicPr>
          <p:cNvPr id="857" name="Shape 857" descr="Icon-03.png"/>
          <p:cNvPicPr preferRelativeResize="0"/>
          <p:nvPr/>
        </p:nvPicPr>
        <p:blipFill rotWithShape="1">
          <a:blip r:embed="rId5">
            <a:alphaModFix/>
          </a:blip>
          <a:srcRect/>
          <a:stretch/>
        </p:blipFill>
        <p:spPr>
          <a:xfrm>
            <a:off x="5534846" y="2011306"/>
            <a:ext cx="330000" cy="330000"/>
          </a:xfrm>
          <a:prstGeom prst="rect">
            <a:avLst/>
          </a:prstGeom>
          <a:noFill/>
          <a:ln>
            <a:noFill/>
          </a:ln>
        </p:spPr>
      </p:pic>
      <p:pic>
        <p:nvPicPr>
          <p:cNvPr id="858" name="Shape 858" descr="Box-08.png"/>
          <p:cNvPicPr preferRelativeResize="0"/>
          <p:nvPr/>
        </p:nvPicPr>
        <p:blipFill rotWithShape="1">
          <a:blip r:embed="rId4">
            <a:alphaModFix/>
          </a:blip>
          <a:srcRect/>
          <a:stretch/>
        </p:blipFill>
        <p:spPr>
          <a:xfrm>
            <a:off x="3311502" y="2852083"/>
            <a:ext cx="586800" cy="636300"/>
          </a:xfrm>
          <a:prstGeom prst="rect">
            <a:avLst/>
          </a:prstGeom>
          <a:noFill/>
          <a:ln>
            <a:noFill/>
          </a:ln>
        </p:spPr>
      </p:pic>
      <p:pic>
        <p:nvPicPr>
          <p:cNvPr id="859" name="Shape 859" descr="Box-08.png"/>
          <p:cNvPicPr preferRelativeResize="0"/>
          <p:nvPr/>
        </p:nvPicPr>
        <p:blipFill rotWithShape="1">
          <a:blip r:embed="rId4">
            <a:alphaModFix/>
          </a:blip>
          <a:srcRect/>
          <a:stretch/>
        </p:blipFill>
        <p:spPr>
          <a:xfrm>
            <a:off x="4206039" y="2862555"/>
            <a:ext cx="586800" cy="636299"/>
          </a:xfrm>
          <a:prstGeom prst="rect">
            <a:avLst/>
          </a:prstGeom>
          <a:noFill/>
          <a:ln>
            <a:noFill/>
          </a:ln>
        </p:spPr>
      </p:pic>
      <p:pic>
        <p:nvPicPr>
          <p:cNvPr id="860" name="Shape 860" descr="Icon-06.png"/>
          <p:cNvPicPr preferRelativeResize="0"/>
          <p:nvPr/>
        </p:nvPicPr>
        <p:blipFill rotWithShape="1">
          <a:blip r:embed="rId6">
            <a:alphaModFix/>
          </a:blip>
          <a:srcRect/>
          <a:stretch/>
        </p:blipFill>
        <p:spPr>
          <a:xfrm>
            <a:off x="4299412" y="3001147"/>
            <a:ext cx="402000" cy="304800"/>
          </a:xfrm>
          <a:prstGeom prst="rect">
            <a:avLst/>
          </a:prstGeom>
          <a:noFill/>
          <a:ln>
            <a:noFill/>
          </a:ln>
        </p:spPr>
      </p:pic>
      <p:pic>
        <p:nvPicPr>
          <p:cNvPr id="861" name="Shape 861" descr="Icon-05.png"/>
          <p:cNvPicPr preferRelativeResize="0"/>
          <p:nvPr/>
        </p:nvPicPr>
        <p:blipFill rotWithShape="1">
          <a:blip r:embed="rId7">
            <a:alphaModFix/>
          </a:blip>
          <a:srcRect/>
          <a:stretch/>
        </p:blipFill>
        <p:spPr>
          <a:xfrm>
            <a:off x="3402506" y="2949475"/>
            <a:ext cx="395700" cy="395700"/>
          </a:xfrm>
          <a:prstGeom prst="rect">
            <a:avLst/>
          </a:prstGeom>
          <a:noFill/>
          <a:ln>
            <a:noFill/>
          </a:ln>
        </p:spPr>
      </p:pic>
      <p:cxnSp>
        <p:nvCxnSpPr>
          <p:cNvPr id="862" name="Shape 862"/>
          <p:cNvCxnSpPr/>
          <p:nvPr/>
        </p:nvCxnSpPr>
        <p:spPr>
          <a:xfrm>
            <a:off x="2933588" y="3154458"/>
            <a:ext cx="383400" cy="7500"/>
          </a:xfrm>
          <a:prstGeom prst="straightConnector1">
            <a:avLst/>
          </a:prstGeom>
          <a:noFill/>
          <a:ln w="19050" cap="flat" cmpd="sng">
            <a:solidFill>
              <a:srgbClr val="A6A6A6"/>
            </a:solidFill>
            <a:prstDash val="solid"/>
            <a:round/>
            <a:headEnd type="none" w="med" len="med"/>
            <a:tailEnd type="triangle" w="lg" len="lg"/>
          </a:ln>
        </p:spPr>
      </p:cxnSp>
      <p:sp>
        <p:nvSpPr>
          <p:cNvPr id="863" name="Shape 863"/>
          <p:cNvSpPr txBox="1"/>
          <p:nvPr/>
        </p:nvSpPr>
        <p:spPr>
          <a:xfrm>
            <a:off x="2217575" y="3420700"/>
            <a:ext cx="716100" cy="304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0C0C0C"/>
                </a:solidFill>
                <a:latin typeface="Arial"/>
                <a:ea typeface="Arial"/>
                <a:cs typeface="Arial"/>
                <a:sym typeface="Arial"/>
              </a:rPr>
              <a:t>Client</a:t>
            </a:r>
          </a:p>
        </p:txBody>
      </p:sp>
      <p:pic>
        <p:nvPicPr>
          <p:cNvPr id="864" name="Shape 864" descr="client_Icon-07.png"/>
          <p:cNvPicPr preferRelativeResize="0"/>
          <p:nvPr/>
        </p:nvPicPr>
        <p:blipFill rotWithShape="1">
          <a:blip r:embed="rId8">
            <a:alphaModFix/>
          </a:blip>
          <a:srcRect/>
          <a:stretch/>
        </p:blipFill>
        <p:spPr>
          <a:xfrm>
            <a:off x="2296001" y="2910993"/>
            <a:ext cx="614400" cy="485100"/>
          </a:xfrm>
          <a:prstGeom prst="rect">
            <a:avLst/>
          </a:prstGeom>
          <a:noFill/>
          <a:ln>
            <a:noFill/>
          </a:ln>
        </p:spPr>
      </p:pic>
      <p:cxnSp>
        <p:nvCxnSpPr>
          <p:cNvPr id="865" name="Shape 865"/>
          <p:cNvCxnSpPr/>
          <p:nvPr/>
        </p:nvCxnSpPr>
        <p:spPr>
          <a:xfrm>
            <a:off x="3905757" y="3166627"/>
            <a:ext cx="303000" cy="0"/>
          </a:xfrm>
          <a:prstGeom prst="straightConnector1">
            <a:avLst/>
          </a:prstGeom>
          <a:noFill/>
          <a:ln w="19050" cap="flat" cmpd="sng">
            <a:solidFill>
              <a:srgbClr val="A6A6A6"/>
            </a:solidFill>
            <a:prstDash val="solid"/>
            <a:round/>
            <a:headEnd type="none" w="med" len="med"/>
            <a:tailEnd type="triangle" w="lg" len="lg"/>
          </a:ln>
        </p:spPr>
      </p:cxnSp>
      <p:cxnSp>
        <p:nvCxnSpPr>
          <p:cNvPr id="866" name="Shape 866"/>
          <p:cNvCxnSpPr/>
          <p:nvPr/>
        </p:nvCxnSpPr>
        <p:spPr>
          <a:xfrm rot="10800000">
            <a:off x="3653707" y="2555586"/>
            <a:ext cx="0" cy="238800"/>
          </a:xfrm>
          <a:prstGeom prst="straightConnector1">
            <a:avLst/>
          </a:prstGeom>
          <a:noFill/>
          <a:ln w="19050" cap="flat" cmpd="sng">
            <a:solidFill>
              <a:srgbClr val="A6A6A6"/>
            </a:solidFill>
            <a:prstDash val="solid"/>
            <a:round/>
            <a:headEnd type="none" w="med" len="med"/>
            <a:tailEnd type="triangle" w="lg" len="lg"/>
          </a:ln>
        </p:spPr>
      </p:cxnSp>
      <p:pic>
        <p:nvPicPr>
          <p:cNvPr id="867" name="Shape 867" descr="Box-08.png"/>
          <p:cNvPicPr preferRelativeResize="0"/>
          <p:nvPr/>
        </p:nvPicPr>
        <p:blipFill>
          <a:blip r:embed="rId9">
            <a:alphaModFix/>
          </a:blip>
          <a:stretch>
            <a:fillRect/>
          </a:stretch>
        </p:blipFill>
        <p:spPr>
          <a:xfrm>
            <a:off x="3133950" y="1827037"/>
            <a:ext cx="1934700" cy="746725"/>
          </a:xfrm>
          <a:prstGeom prst="rect">
            <a:avLst/>
          </a:prstGeom>
          <a:noFill/>
          <a:ln>
            <a:noFill/>
          </a:ln>
        </p:spPr>
      </p:pic>
      <p:pic>
        <p:nvPicPr>
          <p:cNvPr id="868" name="Shape 868" descr="Icon-04.png"/>
          <p:cNvPicPr preferRelativeResize="0"/>
          <p:nvPr/>
        </p:nvPicPr>
        <p:blipFill rotWithShape="1">
          <a:blip r:embed="rId10">
            <a:alphaModFix/>
          </a:blip>
          <a:srcRect/>
          <a:stretch/>
        </p:blipFill>
        <p:spPr>
          <a:xfrm>
            <a:off x="3389163" y="2002794"/>
            <a:ext cx="476400" cy="320400"/>
          </a:xfrm>
          <a:prstGeom prst="rect">
            <a:avLst/>
          </a:prstGeom>
          <a:noFill/>
          <a:ln>
            <a:noFill/>
          </a:ln>
        </p:spPr>
      </p:pic>
      <p:pic>
        <p:nvPicPr>
          <p:cNvPr id="869" name="Shape 869"/>
          <p:cNvPicPr preferRelativeResize="0"/>
          <p:nvPr/>
        </p:nvPicPr>
        <p:blipFill rotWithShape="1">
          <a:blip r:embed="rId11">
            <a:alphaModFix/>
          </a:blip>
          <a:srcRect/>
          <a:stretch/>
        </p:blipFill>
        <p:spPr>
          <a:xfrm>
            <a:off x="3898244" y="1901376"/>
            <a:ext cx="893100" cy="535200"/>
          </a:xfrm>
          <a:prstGeom prst="rect">
            <a:avLst/>
          </a:prstGeom>
          <a:noFill/>
          <a:ln>
            <a:noFill/>
          </a:ln>
        </p:spPr>
      </p:pic>
    </p:spTree>
  </p:cSld>
  <p:clrMapOvr>
    <a:masterClrMapping/>
  </p:clrMapOvr>
  <p:transition xmlns:p14="http://schemas.microsoft.com/office/powerpoint/2010/mai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Agenda</a:t>
            </a:r>
          </a:p>
        </p:txBody>
      </p:sp>
      <p:sp>
        <p:nvSpPr>
          <p:cNvPr id="106" name="Shape 106"/>
          <p:cNvSpPr txBox="1">
            <a:spLocks noGrp="1"/>
          </p:cNvSpPr>
          <p:nvPr>
            <p:ph type="body" idx="1"/>
          </p:nvPr>
        </p:nvSpPr>
        <p:spPr>
          <a:xfrm>
            <a:off x="366725" y="822345"/>
            <a:ext cx="8410499" cy="3905201"/>
          </a:xfrm>
          <a:prstGeom prst="rect">
            <a:avLst/>
          </a:prstGeom>
          <a:noFill/>
          <a:ln>
            <a:noFill/>
          </a:ln>
        </p:spPr>
        <p:txBody>
          <a:bodyPr lIns="91425" tIns="91425" rIns="91425" bIns="91425" anchor="t" anchorCtr="0">
            <a:noAutofit/>
          </a:bodyPr>
          <a:lstStyle/>
          <a:p>
            <a:pPr marL="457200" marR="0" lvl="0" indent="-381000" algn="l" rtl="0">
              <a:spcBef>
                <a:spcPts val="0"/>
              </a:spcBef>
              <a:spcAft>
                <a:spcPts val="0"/>
              </a:spcAft>
              <a:buClr>
                <a:srgbClr val="008881"/>
              </a:buClr>
              <a:buSzPct val="100000"/>
              <a:buFont typeface="Lato"/>
              <a:buAutoNum type="arabicPeriod"/>
            </a:pPr>
            <a:r>
              <a:rPr lang="en-US" sz="2400">
                <a:solidFill>
                  <a:srgbClr val="008881"/>
                </a:solidFill>
                <a:latin typeface="Lato"/>
                <a:ea typeface="Lato"/>
                <a:cs typeface="Lato"/>
                <a:sym typeface="Lato"/>
              </a:rPr>
              <a:t>Pivotal Cloud Foundry</a:t>
            </a:r>
          </a:p>
          <a:p>
            <a:pPr marL="457200" marR="0" lvl="0" indent="-381000" algn="l" rtl="0">
              <a:spcBef>
                <a:spcPts val="0"/>
              </a:spcBef>
              <a:spcAft>
                <a:spcPts val="0"/>
              </a:spcAft>
              <a:buClr>
                <a:schemeClr val="dk1"/>
              </a:buClr>
              <a:buSzPct val="100000"/>
              <a:buFont typeface="Lato"/>
              <a:buAutoNum type="arabicPeriod"/>
            </a:pPr>
            <a:r>
              <a:rPr lang="en-US" sz="2400" b="0" i="0" u="none" strike="noStrike" cap="none">
                <a:solidFill>
                  <a:schemeClr val="dk1"/>
                </a:solidFill>
                <a:latin typeface="Lato"/>
                <a:ea typeface="Lato"/>
                <a:cs typeface="Lato"/>
                <a:sym typeface="Lato"/>
              </a:rPr>
              <a:t>PCF Route Services</a:t>
            </a:r>
          </a:p>
          <a:p>
            <a:pPr marL="457200" marR="0" lvl="0" indent="-381000" algn="l" rtl="0">
              <a:spcBef>
                <a:spcPts val="0"/>
              </a:spcBef>
              <a:spcAft>
                <a:spcPts val="0"/>
              </a:spcAft>
              <a:buClr>
                <a:schemeClr val="dk1"/>
              </a:buClr>
              <a:buSzPct val="100000"/>
              <a:buFont typeface="Lato"/>
              <a:buAutoNum type="arabicPeriod"/>
            </a:pPr>
            <a:r>
              <a:rPr lang="en-US" sz="2400">
                <a:solidFill>
                  <a:schemeClr val="dk1"/>
                </a:solidFill>
                <a:latin typeface="Lato"/>
                <a:ea typeface="Lato"/>
                <a:cs typeface="Lato"/>
                <a:sym typeface="Lato"/>
              </a:rPr>
              <a:t>Apigee Edge with PCF</a:t>
            </a:r>
          </a:p>
          <a:p>
            <a:pPr marL="457200" marR="0" lvl="0" indent="-381000" algn="l" rtl="0">
              <a:lnSpc>
                <a:spcPct val="100000"/>
              </a:lnSpc>
              <a:spcBef>
                <a:spcPts val="0"/>
              </a:spcBef>
              <a:spcAft>
                <a:spcPts val="0"/>
              </a:spcAft>
              <a:buClr>
                <a:schemeClr val="dk1"/>
              </a:buClr>
              <a:buSzPct val="100000"/>
              <a:buFont typeface="Lato"/>
              <a:buAutoNum type="arabicPeriod"/>
            </a:pPr>
            <a:r>
              <a:rPr lang="en-US" sz="2400">
                <a:solidFill>
                  <a:schemeClr val="dk1"/>
                </a:solidFill>
                <a:latin typeface="Lato"/>
                <a:ea typeface="Lato"/>
                <a:cs typeface="Lato"/>
                <a:sym typeface="Lato"/>
              </a:rPr>
              <a:t>Demo</a:t>
            </a:r>
          </a:p>
          <a:p>
            <a:pPr marL="457200" marR="0" lvl="0" indent="-381000" algn="l" rtl="0">
              <a:spcBef>
                <a:spcPts val="0"/>
              </a:spcBef>
              <a:spcAft>
                <a:spcPts val="0"/>
              </a:spcAft>
              <a:buClr>
                <a:schemeClr val="dk1"/>
              </a:buClr>
              <a:buSzPct val="100000"/>
              <a:buFont typeface="Lato"/>
              <a:buAutoNum type="arabicPeriod"/>
            </a:pPr>
            <a:r>
              <a:rPr lang="en-US" sz="2400" b="0" i="0" u="none" strike="noStrike" cap="none">
                <a:solidFill>
                  <a:schemeClr val="dk1"/>
                </a:solidFill>
                <a:latin typeface="Lato"/>
                <a:ea typeface="Lato"/>
                <a:cs typeface="Lato"/>
                <a:sym typeface="Lato"/>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Shape 875"/>
          <p:cNvSpPr txBox="1">
            <a:spLocks noGrp="1"/>
          </p:cNvSpPr>
          <p:nvPr>
            <p:ph type="title"/>
          </p:nvPr>
        </p:nvSpPr>
        <p:spPr>
          <a:xfrm>
            <a:off x="113721" y="149918"/>
            <a:ext cx="8796900" cy="474300"/>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Agenda</a:t>
            </a:r>
          </a:p>
        </p:txBody>
      </p:sp>
      <p:sp>
        <p:nvSpPr>
          <p:cNvPr id="876" name="Shape 876"/>
          <p:cNvSpPr txBox="1">
            <a:spLocks noGrp="1"/>
          </p:cNvSpPr>
          <p:nvPr>
            <p:ph type="body" idx="1"/>
          </p:nvPr>
        </p:nvSpPr>
        <p:spPr>
          <a:xfrm>
            <a:off x="366725" y="822345"/>
            <a:ext cx="8410500" cy="3905100"/>
          </a:xfrm>
          <a:prstGeom prst="rect">
            <a:avLst/>
          </a:prstGeom>
          <a:noFill/>
          <a:ln>
            <a:noFill/>
          </a:ln>
        </p:spPr>
        <p:txBody>
          <a:bodyPr lIns="91425" tIns="91425" rIns="91425" bIns="91425" anchor="t" anchorCtr="0">
            <a:noAutofit/>
          </a:bodyPr>
          <a:lstStyle/>
          <a:p>
            <a:pPr marL="457200" lvl="0" indent="-381000" rtl="0">
              <a:spcBef>
                <a:spcPts val="0"/>
              </a:spcBef>
              <a:buClr>
                <a:schemeClr val="dk1"/>
              </a:buClr>
              <a:buSzPct val="100000"/>
              <a:buFont typeface="Lato"/>
              <a:buAutoNum type="arabicPeriod"/>
            </a:pPr>
            <a:r>
              <a:rPr lang="en-US" sz="2400">
                <a:solidFill>
                  <a:schemeClr val="dk1"/>
                </a:solidFill>
                <a:latin typeface="Lato"/>
                <a:ea typeface="Lato"/>
                <a:cs typeface="Lato"/>
                <a:sym typeface="Lato"/>
              </a:rPr>
              <a:t>Pivotal Cloud Foundry</a:t>
            </a:r>
          </a:p>
          <a:p>
            <a:pPr marL="457200" lvl="0" indent="-381000" rtl="0">
              <a:spcBef>
                <a:spcPts val="0"/>
              </a:spcBef>
              <a:buClr>
                <a:schemeClr val="dk1"/>
              </a:buClr>
              <a:buSzPct val="100000"/>
              <a:buFont typeface="Lato"/>
              <a:buAutoNum type="arabicPeriod"/>
            </a:pPr>
            <a:r>
              <a:rPr lang="en-US" sz="2400">
                <a:solidFill>
                  <a:schemeClr val="dk1"/>
                </a:solidFill>
                <a:latin typeface="Lato"/>
                <a:ea typeface="Lato"/>
                <a:cs typeface="Lato"/>
                <a:sym typeface="Lato"/>
              </a:rPr>
              <a:t>PCF Route Services</a:t>
            </a:r>
          </a:p>
          <a:p>
            <a:pPr marL="457200" lvl="0" indent="-381000" rtl="0">
              <a:spcBef>
                <a:spcPts val="0"/>
              </a:spcBef>
              <a:buClr>
                <a:schemeClr val="accent1"/>
              </a:buClr>
              <a:buSzPct val="100000"/>
              <a:buFont typeface="Lato"/>
              <a:buAutoNum type="arabicPeriod"/>
            </a:pPr>
            <a:r>
              <a:rPr lang="en-US" sz="2400">
                <a:solidFill>
                  <a:schemeClr val="accent1"/>
                </a:solidFill>
                <a:latin typeface="Lato"/>
                <a:ea typeface="Lato"/>
                <a:cs typeface="Lato"/>
                <a:sym typeface="Lato"/>
              </a:rPr>
              <a:t>Apigee Edge with PCF</a:t>
            </a:r>
          </a:p>
          <a:p>
            <a:pPr marL="457200" lvl="0" indent="-381000" rtl="0">
              <a:spcBef>
                <a:spcPts val="0"/>
              </a:spcBef>
              <a:buClr>
                <a:schemeClr val="dk1"/>
              </a:buClr>
              <a:buSzPct val="100000"/>
              <a:buFont typeface="Lato"/>
              <a:buAutoNum type="arabicPeriod"/>
            </a:pPr>
            <a:r>
              <a:rPr lang="en-US" sz="2400">
                <a:solidFill>
                  <a:schemeClr val="dk1"/>
                </a:solidFill>
                <a:latin typeface="Lato"/>
                <a:ea typeface="Lato"/>
                <a:cs typeface="Lato"/>
                <a:sym typeface="Lato"/>
              </a:rPr>
              <a:t>Demo</a:t>
            </a:r>
          </a:p>
          <a:p>
            <a:pPr marL="457200" lvl="0" indent="-381000" rtl="0">
              <a:spcBef>
                <a:spcPts val="0"/>
              </a:spcBef>
              <a:buClr>
                <a:schemeClr val="dk1"/>
              </a:buClr>
              <a:buSzPct val="100000"/>
              <a:buFont typeface="Lato"/>
              <a:buAutoNum type="arabicPeriod"/>
            </a:pPr>
            <a:r>
              <a:rPr lang="en-US" sz="2400">
                <a:solidFill>
                  <a:schemeClr val="dk1"/>
                </a:solidFill>
                <a:latin typeface="Lato"/>
                <a:ea typeface="Lato"/>
                <a:cs typeface="Lato"/>
                <a:sym typeface="Lato"/>
              </a:rPr>
              <a:t>Conclusion</a:t>
            </a:r>
          </a:p>
          <a:p>
            <a:pPr marL="342900" marR="0" lvl="0" indent="-342900" algn="l" rtl="0">
              <a:spcBef>
                <a:spcPts val="0"/>
              </a:spcBef>
              <a:spcAft>
                <a:spcPts val="0"/>
              </a:spcAft>
              <a:buClr>
                <a:schemeClr val="dk1"/>
              </a:buClr>
              <a:buSzPct val="25000"/>
              <a:buFont typeface="Arial"/>
              <a:buNone/>
            </a:pPr>
            <a:endParaRPr>
              <a:solidFill>
                <a:schemeClr val="dk1"/>
              </a:solidFill>
            </a:endParaRPr>
          </a:p>
          <a:p>
            <a:pPr marL="342900" marR="0" lvl="0" indent="-342900" algn="l" rtl="0">
              <a:spcBef>
                <a:spcPts val="0"/>
              </a:spcBef>
              <a:spcAft>
                <a:spcPts val="0"/>
              </a:spcAft>
              <a:buClr>
                <a:schemeClr val="dk1"/>
              </a:buClr>
              <a:buSzPct val="25000"/>
              <a:buFont typeface="Arial"/>
              <a:buNone/>
            </a:pPr>
            <a:endParaRPr sz="1800" b="0" i="0" u="none" strike="noStrike" cap="none">
              <a:solidFill>
                <a:schemeClr val="dk1"/>
              </a:solidFill>
              <a:latin typeface="Arial"/>
              <a:ea typeface="Arial"/>
              <a:cs typeface="Arial"/>
              <a:sym typeface="Arial"/>
            </a:endParaRPr>
          </a:p>
          <a:p>
            <a:pPr marL="342900" marR="0" lvl="0" indent="-342900" algn="l" rtl="0">
              <a:spcBef>
                <a:spcPts val="0"/>
              </a:spcBef>
              <a:buClr>
                <a:schemeClr val="dk1"/>
              </a:buClr>
              <a:buSzPct val="250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882" name="Shape 882"/>
          <p:cNvPicPr preferRelativeResize="0"/>
          <p:nvPr/>
        </p:nvPicPr>
        <p:blipFill rotWithShape="1">
          <a:blip r:embed="rId3">
            <a:alphaModFix/>
          </a:blip>
          <a:srcRect t="8627" r="2017" b="8626"/>
          <a:stretch/>
        </p:blipFill>
        <p:spPr>
          <a:xfrm>
            <a:off x="0" y="-2286"/>
            <a:ext cx="9144001" cy="5148072"/>
          </a:xfrm>
          <a:prstGeom prst="rect">
            <a:avLst/>
          </a:prstGeom>
          <a:noFill/>
          <a:ln>
            <a:noFill/>
          </a:ln>
        </p:spPr>
      </p:pic>
      <p:sp>
        <p:nvSpPr>
          <p:cNvPr id="883" name="Shape 883"/>
          <p:cNvSpPr/>
          <p:nvPr/>
        </p:nvSpPr>
        <p:spPr>
          <a:xfrm>
            <a:off x="0" y="0"/>
            <a:ext cx="9144000" cy="5143499"/>
          </a:xfrm>
          <a:prstGeom prst="rect">
            <a:avLst/>
          </a:prstGeom>
          <a:solidFill>
            <a:srgbClr val="182730">
              <a:alpha val="83921"/>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84" name="Shape 884"/>
          <p:cNvSpPr txBox="1"/>
          <p:nvPr/>
        </p:nvSpPr>
        <p:spPr>
          <a:xfrm>
            <a:off x="653112" y="1178029"/>
            <a:ext cx="8301617" cy="193762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3600" b="1">
                <a:solidFill>
                  <a:srgbClr val="00AE9E"/>
                </a:solidFill>
                <a:latin typeface="Arial"/>
                <a:ea typeface="Arial"/>
                <a:cs typeface="Arial"/>
                <a:sym typeface="Arial"/>
              </a:rPr>
              <a:t>What is API Management?</a:t>
            </a:r>
          </a:p>
          <a:p>
            <a:pPr marL="0" marR="0" lvl="0" indent="0" algn="l" rtl="0">
              <a:spcBef>
                <a:spcPts val="60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p:nvPr/>
        </p:nvSpPr>
        <p:spPr>
          <a:xfrm>
            <a:off x="3791760" y="3333480"/>
            <a:ext cx="2020665" cy="1084168"/>
          </a:xfrm>
          <a:custGeom>
            <a:avLst/>
            <a:gdLst/>
            <a:ahLst/>
            <a:cxnLst/>
            <a:rect l="0" t="0" r="0" b="0"/>
            <a:pathLst>
              <a:path w="120000" h="120000" extrusionOk="0">
                <a:moveTo>
                  <a:pt x="102565" y="62879"/>
                </a:moveTo>
                <a:cubicBezTo>
                  <a:pt x="112195" y="62879"/>
                  <a:pt x="119975" y="75660"/>
                  <a:pt x="119879" y="91360"/>
                </a:cubicBezTo>
                <a:cubicBezTo>
                  <a:pt x="119879" y="107179"/>
                  <a:pt x="112099" y="119960"/>
                  <a:pt x="102541" y="119960"/>
                </a:cubicBezTo>
                <a:lnTo>
                  <a:pt x="18058" y="119960"/>
                </a:lnTo>
                <a:lnTo>
                  <a:pt x="18058" y="119960"/>
                </a:lnTo>
                <a:cubicBezTo>
                  <a:pt x="17794" y="119960"/>
                  <a:pt x="17578" y="119960"/>
                  <a:pt x="17338" y="119960"/>
                </a:cubicBezTo>
                <a:cubicBezTo>
                  <a:pt x="7780" y="119960"/>
                  <a:pt x="0" y="107179"/>
                  <a:pt x="0" y="91360"/>
                </a:cubicBezTo>
                <a:cubicBezTo>
                  <a:pt x="0" y="76844"/>
                  <a:pt x="6579" y="64891"/>
                  <a:pt x="15129" y="63037"/>
                </a:cubicBezTo>
                <a:cubicBezTo>
                  <a:pt x="15177" y="48678"/>
                  <a:pt x="22357" y="36962"/>
                  <a:pt x="31146" y="36962"/>
                </a:cubicBezTo>
                <a:cubicBezTo>
                  <a:pt x="31218" y="36962"/>
                  <a:pt x="31314" y="36962"/>
                  <a:pt x="31362" y="36962"/>
                </a:cubicBezTo>
                <a:cubicBezTo>
                  <a:pt x="31242" y="35739"/>
                  <a:pt x="31218" y="34477"/>
                  <a:pt x="31218" y="33214"/>
                </a:cubicBezTo>
                <a:cubicBezTo>
                  <a:pt x="31218" y="14871"/>
                  <a:pt x="40320" y="0"/>
                  <a:pt x="51462" y="0"/>
                </a:cubicBezTo>
                <a:cubicBezTo>
                  <a:pt x="60972" y="0"/>
                  <a:pt x="68921" y="10729"/>
                  <a:pt x="71106" y="25285"/>
                </a:cubicBezTo>
                <a:cubicBezTo>
                  <a:pt x="73099" y="24142"/>
                  <a:pt x="75261" y="23471"/>
                  <a:pt x="77470" y="23471"/>
                </a:cubicBezTo>
                <a:cubicBezTo>
                  <a:pt x="87580" y="23471"/>
                  <a:pt x="95841" y="36962"/>
                  <a:pt x="95841" y="53609"/>
                </a:cubicBezTo>
                <a:cubicBezTo>
                  <a:pt x="95841" y="56883"/>
                  <a:pt x="95529" y="59921"/>
                  <a:pt x="94952" y="62879"/>
                </a:cubicBezTo>
                <a:lnTo>
                  <a:pt x="102565" y="62879"/>
                </a:lnTo>
              </a:path>
            </a:pathLst>
          </a:custGeom>
          <a:solidFill>
            <a:schemeClr val="lt1"/>
          </a:solidFill>
          <a:ln w="57150" cap="flat" cmpd="sng">
            <a:solidFill>
              <a:srgbClr val="D3D5D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cxnSp>
        <p:nvCxnSpPr>
          <p:cNvPr id="890" name="Shape 890"/>
          <p:cNvCxnSpPr/>
          <p:nvPr/>
        </p:nvCxnSpPr>
        <p:spPr>
          <a:xfrm>
            <a:off x="4778930" y="2504022"/>
            <a:ext cx="0" cy="1016377"/>
          </a:xfrm>
          <a:prstGeom prst="straightConnector1">
            <a:avLst/>
          </a:prstGeom>
          <a:noFill/>
          <a:ln w="9525" cap="flat" cmpd="sng">
            <a:solidFill>
              <a:schemeClr val="lt2"/>
            </a:solidFill>
            <a:prstDash val="dash"/>
            <a:round/>
            <a:headEnd type="triangle" w="lg" len="lg"/>
            <a:tailEnd type="triangle" w="lg" len="lg"/>
          </a:ln>
        </p:spPr>
      </p:cxnSp>
      <p:sp>
        <p:nvSpPr>
          <p:cNvPr id="891" name="Shape 891"/>
          <p:cNvSpPr txBox="1"/>
          <p:nvPr/>
        </p:nvSpPr>
        <p:spPr>
          <a:xfrm>
            <a:off x="303786" y="198486"/>
            <a:ext cx="8520599" cy="572699"/>
          </a:xfrm>
          <a:prstGeom prst="rect">
            <a:avLst/>
          </a:prstGeom>
          <a:noFill/>
          <a:ln>
            <a:noFill/>
          </a:ln>
        </p:spPr>
        <p:txBody>
          <a:bodyPr lIns="91425" tIns="91425" rIns="91425" bIns="91425" anchor="t" anchorCtr="0">
            <a:noAutofit/>
          </a:bodyPr>
          <a:lstStyle/>
          <a:p>
            <a:pPr marL="0" marR="0" lvl="0" indent="0" algn="l" rtl="0">
              <a:spcBef>
                <a:spcPts val="0"/>
              </a:spcBef>
              <a:buClr>
                <a:srgbClr val="139487"/>
              </a:buClr>
              <a:buSzPct val="25000"/>
              <a:buFont typeface="Arial"/>
              <a:buNone/>
            </a:pPr>
            <a:r>
              <a:rPr lang="en-US" sz="2800" b="1">
                <a:solidFill>
                  <a:srgbClr val="139487"/>
                </a:solidFill>
                <a:latin typeface="Arial"/>
                <a:ea typeface="Arial"/>
                <a:cs typeface="Arial"/>
                <a:sym typeface="Arial"/>
              </a:rPr>
              <a:t>Scalable Adoption Needs API Management</a:t>
            </a:r>
          </a:p>
        </p:txBody>
      </p:sp>
      <p:grpSp>
        <p:nvGrpSpPr>
          <p:cNvPr id="892" name="Shape 892"/>
          <p:cNvGrpSpPr/>
          <p:nvPr/>
        </p:nvGrpSpPr>
        <p:grpSpPr>
          <a:xfrm>
            <a:off x="4439892" y="3520399"/>
            <a:ext cx="885035" cy="848022"/>
            <a:chOff x="4303821" y="3333480"/>
            <a:chExt cx="1066461" cy="1021861"/>
          </a:xfrm>
        </p:grpSpPr>
        <p:sp>
          <p:nvSpPr>
            <p:cNvPr id="893" name="Shape 893"/>
            <p:cNvSpPr/>
            <p:nvPr/>
          </p:nvSpPr>
          <p:spPr>
            <a:xfrm>
              <a:off x="4795887" y="3581064"/>
              <a:ext cx="574395" cy="495168"/>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500">
                  <a:solidFill>
                    <a:schemeClr val="dk1"/>
                  </a:solidFill>
                  <a:latin typeface="Arial"/>
                  <a:ea typeface="Arial"/>
                  <a:cs typeface="Arial"/>
                  <a:sym typeface="Arial"/>
                </a:rPr>
                <a:t>APP</a:t>
              </a:r>
            </a:p>
          </p:txBody>
        </p:sp>
        <p:sp>
          <p:nvSpPr>
            <p:cNvPr id="894" name="Shape 894"/>
            <p:cNvSpPr/>
            <p:nvPr/>
          </p:nvSpPr>
          <p:spPr>
            <a:xfrm>
              <a:off x="4303821" y="3333480"/>
              <a:ext cx="574395" cy="495168"/>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500">
                  <a:solidFill>
                    <a:schemeClr val="dk1"/>
                  </a:solidFill>
                  <a:latin typeface="Arial"/>
                  <a:ea typeface="Arial"/>
                  <a:cs typeface="Arial"/>
                  <a:sym typeface="Arial"/>
                </a:rPr>
                <a:t>APP</a:t>
              </a:r>
            </a:p>
          </p:txBody>
        </p:sp>
        <p:sp>
          <p:nvSpPr>
            <p:cNvPr id="895" name="Shape 895"/>
            <p:cNvSpPr/>
            <p:nvPr/>
          </p:nvSpPr>
          <p:spPr>
            <a:xfrm>
              <a:off x="4303821" y="3860173"/>
              <a:ext cx="574395" cy="495168"/>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500">
                  <a:solidFill>
                    <a:schemeClr val="dk1"/>
                  </a:solidFill>
                  <a:latin typeface="Arial"/>
                  <a:ea typeface="Arial"/>
                  <a:cs typeface="Arial"/>
                  <a:sym typeface="Arial"/>
                </a:rPr>
                <a:t>APP</a:t>
              </a:r>
            </a:p>
          </p:txBody>
        </p:sp>
      </p:grpSp>
      <p:sp>
        <p:nvSpPr>
          <p:cNvPr id="896" name="Shape 896"/>
          <p:cNvSpPr/>
          <p:nvPr/>
        </p:nvSpPr>
        <p:spPr>
          <a:xfrm>
            <a:off x="1177387" y="2046949"/>
            <a:ext cx="1145208" cy="369327"/>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200">
                <a:solidFill>
                  <a:srgbClr val="474747"/>
                </a:solidFill>
                <a:latin typeface="Helvetica Neue"/>
                <a:ea typeface="Helvetica Neue"/>
                <a:cs typeface="Helvetica Neue"/>
                <a:sym typeface="Helvetica Neue"/>
              </a:rPr>
              <a:t>Partner Apps</a:t>
            </a:r>
          </a:p>
        </p:txBody>
      </p:sp>
      <p:grpSp>
        <p:nvGrpSpPr>
          <p:cNvPr id="897" name="Shape 897"/>
          <p:cNvGrpSpPr/>
          <p:nvPr/>
        </p:nvGrpSpPr>
        <p:grpSpPr>
          <a:xfrm>
            <a:off x="1436748" y="1334664"/>
            <a:ext cx="396449" cy="494335"/>
            <a:chOff x="2365675" y="935950"/>
            <a:chExt cx="1166272" cy="1561795"/>
          </a:xfrm>
        </p:grpSpPr>
        <p:grpSp>
          <p:nvGrpSpPr>
            <p:cNvPr id="898" name="Shape 898"/>
            <p:cNvGrpSpPr/>
            <p:nvPr/>
          </p:nvGrpSpPr>
          <p:grpSpPr>
            <a:xfrm>
              <a:off x="2610451" y="1364253"/>
              <a:ext cx="676721" cy="680324"/>
              <a:chOff x="15893562" y="7396538"/>
              <a:chExt cx="1062193" cy="1067845"/>
            </a:xfrm>
          </p:grpSpPr>
          <p:sp>
            <p:nvSpPr>
              <p:cNvPr id="899" name="Shape 899"/>
              <p:cNvSpPr/>
              <p:nvPr/>
            </p:nvSpPr>
            <p:spPr>
              <a:xfrm>
                <a:off x="15893562" y="7752488"/>
                <a:ext cx="1062193" cy="711895"/>
              </a:xfrm>
              <a:custGeom>
                <a:avLst/>
                <a:gdLst/>
                <a:ahLst/>
                <a:cxnLst/>
                <a:rect l="0" t="0" r="0" b="0"/>
                <a:pathLst>
                  <a:path w="120000" h="120000" extrusionOk="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900" name="Shape 900"/>
              <p:cNvSpPr/>
              <p:nvPr/>
            </p:nvSpPr>
            <p:spPr>
              <a:xfrm>
                <a:off x="15967014" y="7396538"/>
                <a:ext cx="937894" cy="587595"/>
              </a:xfrm>
              <a:custGeom>
                <a:avLst/>
                <a:gdLst/>
                <a:ahLst/>
                <a:cxnLst/>
                <a:rect l="0" t="0" r="0" b="0"/>
                <a:pathLst>
                  <a:path w="120000" h="120000" extrusionOk="0">
                    <a:moveTo>
                      <a:pt x="8991" y="119737"/>
                    </a:moveTo>
                    <a:cubicBezTo>
                      <a:pt x="14059" y="119737"/>
                      <a:pt x="17983" y="113435"/>
                      <a:pt x="17983" y="105295"/>
                    </a:cubicBezTo>
                    <a:cubicBezTo>
                      <a:pt x="17983" y="102932"/>
                      <a:pt x="17656" y="100831"/>
                      <a:pt x="17166" y="98993"/>
                    </a:cubicBezTo>
                    <a:lnTo>
                      <a:pt x="37765" y="70109"/>
                    </a:lnTo>
                    <a:cubicBezTo>
                      <a:pt x="39237" y="71684"/>
                      <a:pt x="41035" y="72735"/>
                      <a:pt x="42997" y="72735"/>
                    </a:cubicBezTo>
                    <a:cubicBezTo>
                      <a:pt x="45940" y="72735"/>
                      <a:pt x="48555" y="70371"/>
                      <a:pt x="50190" y="66695"/>
                    </a:cubicBezTo>
                    <a:lnTo>
                      <a:pt x="67847" y="77986"/>
                    </a:lnTo>
                    <a:cubicBezTo>
                      <a:pt x="67847" y="78774"/>
                      <a:pt x="67847" y="79299"/>
                      <a:pt x="67847" y="79824"/>
                    </a:cubicBezTo>
                    <a:cubicBezTo>
                      <a:pt x="67847" y="87964"/>
                      <a:pt x="71934" y="94529"/>
                      <a:pt x="76839" y="94529"/>
                    </a:cubicBezTo>
                    <a:cubicBezTo>
                      <a:pt x="81907" y="94529"/>
                      <a:pt x="85831" y="87964"/>
                      <a:pt x="85831" y="79824"/>
                    </a:cubicBezTo>
                    <a:cubicBezTo>
                      <a:pt x="85831" y="76673"/>
                      <a:pt x="85177" y="73785"/>
                      <a:pt x="84196" y="71422"/>
                    </a:cubicBezTo>
                    <a:lnTo>
                      <a:pt x="106920" y="27571"/>
                    </a:lnTo>
                    <a:cubicBezTo>
                      <a:pt x="108065" y="28621"/>
                      <a:pt x="109373" y="29146"/>
                      <a:pt x="110844" y="29146"/>
                    </a:cubicBezTo>
                    <a:cubicBezTo>
                      <a:pt x="115749" y="29146"/>
                      <a:pt x="119836" y="22319"/>
                      <a:pt x="119836" y="14442"/>
                    </a:cubicBezTo>
                    <a:cubicBezTo>
                      <a:pt x="119836" y="6301"/>
                      <a:pt x="115912" y="0"/>
                      <a:pt x="110844" y="0"/>
                    </a:cubicBezTo>
                    <a:cubicBezTo>
                      <a:pt x="105940" y="0"/>
                      <a:pt x="101689" y="6564"/>
                      <a:pt x="101689" y="14442"/>
                    </a:cubicBezTo>
                    <a:cubicBezTo>
                      <a:pt x="101689" y="17592"/>
                      <a:pt x="102343" y="20481"/>
                      <a:pt x="103487" y="22844"/>
                    </a:cubicBezTo>
                    <a:lnTo>
                      <a:pt x="80762" y="66695"/>
                    </a:lnTo>
                    <a:cubicBezTo>
                      <a:pt x="79455" y="65908"/>
                      <a:pt x="78310" y="65382"/>
                      <a:pt x="76839" y="65382"/>
                    </a:cubicBezTo>
                    <a:cubicBezTo>
                      <a:pt x="73896" y="65382"/>
                      <a:pt x="71280" y="67746"/>
                      <a:pt x="69645" y="71422"/>
                    </a:cubicBezTo>
                    <a:lnTo>
                      <a:pt x="51825" y="59868"/>
                    </a:lnTo>
                    <a:cubicBezTo>
                      <a:pt x="51989" y="59343"/>
                      <a:pt x="51989" y="58818"/>
                      <a:pt x="51989" y="58030"/>
                    </a:cubicBezTo>
                    <a:cubicBezTo>
                      <a:pt x="51989" y="50153"/>
                      <a:pt x="48065" y="43588"/>
                      <a:pt x="42997" y="43588"/>
                    </a:cubicBezTo>
                    <a:cubicBezTo>
                      <a:pt x="38092" y="43588"/>
                      <a:pt x="33841" y="50153"/>
                      <a:pt x="33841" y="58030"/>
                    </a:cubicBezTo>
                    <a:cubicBezTo>
                      <a:pt x="33841" y="60393"/>
                      <a:pt x="34332" y="62494"/>
                      <a:pt x="34822" y="64595"/>
                    </a:cubicBezTo>
                    <a:lnTo>
                      <a:pt x="14223" y="93479"/>
                    </a:lnTo>
                    <a:cubicBezTo>
                      <a:pt x="12752" y="91641"/>
                      <a:pt x="10953" y="90853"/>
                      <a:pt x="8991" y="90853"/>
                    </a:cubicBezTo>
                    <a:cubicBezTo>
                      <a:pt x="4087" y="90853"/>
                      <a:pt x="0" y="97155"/>
                      <a:pt x="0" y="105295"/>
                    </a:cubicBezTo>
                    <a:cubicBezTo>
                      <a:pt x="0" y="113435"/>
                      <a:pt x="4087" y="119737"/>
                      <a:pt x="8991" y="119737"/>
                    </a:cubicBez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sp>
          <p:nvSpPr>
            <p:cNvPr id="901" name="Shape 901"/>
            <p:cNvSpPr/>
            <p:nvPr/>
          </p:nvSpPr>
          <p:spPr>
            <a:xfrm>
              <a:off x="2365675" y="935950"/>
              <a:ext cx="1166272" cy="1561795"/>
            </a:xfrm>
            <a:custGeom>
              <a:avLst/>
              <a:gdLst/>
              <a:ahLst/>
              <a:cxnLst/>
              <a:rect l="0" t="0" r="0" b="0"/>
              <a:pathLst>
                <a:path w="120000" h="120000" extrusionOk="0">
                  <a:moveTo>
                    <a:pt x="103025" y="0"/>
                  </a:moveTo>
                  <a:lnTo>
                    <a:pt x="16502" y="0"/>
                  </a:lnTo>
                  <a:cubicBezTo>
                    <a:pt x="7308" y="0"/>
                    <a:pt x="0" y="5478"/>
                    <a:pt x="0" y="12547"/>
                  </a:cubicBezTo>
                  <a:lnTo>
                    <a:pt x="0" y="107275"/>
                  </a:lnTo>
                  <a:cubicBezTo>
                    <a:pt x="0" y="114344"/>
                    <a:pt x="7308" y="119823"/>
                    <a:pt x="16502" y="119823"/>
                  </a:cubicBezTo>
                  <a:lnTo>
                    <a:pt x="103025" y="119823"/>
                  </a:lnTo>
                  <a:cubicBezTo>
                    <a:pt x="112455" y="119823"/>
                    <a:pt x="119764" y="114344"/>
                    <a:pt x="119764" y="107275"/>
                  </a:cubicBezTo>
                  <a:lnTo>
                    <a:pt x="119764" y="12547"/>
                  </a:lnTo>
                  <a:cubicBezTo>
                    <a:pt x="119764" y="5478"/>
                    <a:pt x="112455" y="0"/>
                    <a:pt x="103025" y="0"/>
                  </a:cubicBezTo>
                  <a:close/>
                  <a:moveTo>
                    <a:pt x="59882" y="7599"/>
                  </a:moveTo>
                  <a:cubicBezTo>
                    <a:pt x="61768" y="7599"/>
                    <a:pt x="63182" y="8483"/>
                    <a:pt x="63182" y="10073"/>
                  </a:cubicBezTo>
                  <a:cubicBezTo>
                    <a:pt x="63182" y="11487"/>
                    <a:pt x="62003" y="12547"/>
                    <a:pt x="59882" y="12547"/>
                  </a:cubicBezTo>
                  <a:cubicBezTo>
                    <a:pt x="57996" y="12547"/>
                    <a:pt x="56581" y="11487"/>
                    <a:pt x="56581" y="10073"/>
                  </a:cubicBezTo>
                  <a:cubicBezTo>
                    <a:pt x="56581" y="8483"/>
                    <a:pt x="57760" y="7599"/>
                    <a:pt x="59882" y="7599"/>
                  </a:cubicBezTo>
                  <a:close/>
                  <a:moveTo>
                    <a:pt x="59882" y="112223"/>
                  </a:moveTo>
                  <a:cubicBezTo>
                    <a:pt x="55874" y="112223"/>
                    <a:pt x="53280" y="110279"/>
                    <a:pt x="53280" y="107275"/>
                  </a:cubicBezTo>
                  <a:cubicBezTo>
                    <a:pt x="53280" y="104270"/>
                    <a:pt x="55874" y="102326"/>
                    <a:pt x="59882" y="102326"/>
                  </a:cubicBezTo>
                  <a:cubicBezTo>
                    <a:pt x="63889" y="102326"/>
                    <a:pt x="66483" y="104270"/>
                    <a:pt x="66483" y="107275"/>
                  </a:cubicBezTo>
                  <a:cubicBezTo>
                    <a:pt x="66483" y="110279"/>
                    <a:pt x="63889" y="112223"/>
                    <a:pt x="59882" y="112223"/>
                  </a:cubicBezTo>
                  <a:close/>
                  <a:moveTo>
                    <a:pt x="106326" y="97378"/>
                  </a:moveTo>
                  <a:cubicBezTo>
                    <a:pt x="106326" y="98792"/>
                    <a:pt x="105147" y="99852"/>
                    <a:pt x="103025" y="99852"/>
                  </a:cubicBezTo>
                  <a:lnTo>
                    <a:pt x="16502" y="99852"/>
                  </a:lnTo>
                  <a:cubicBezTo>
                    <a:pt x="14616" y="99852"/>
                    <a:pt x="13202" y="98792"/>
                    <a:pt x="13202" y="97378"/>
                  </a:cubicBezTo>
                  <a:lnTo>
                    <a:pt x="13202" y="17496"/>
                  </a:lnTo>
                  <a:cubicBezTo>
                    <a:pt x="13202" y="16082"/>
                    <a:pt x="14616" y="15022"/>
                    <a:pt x="16502" y="15022"/>
                  </a:cubicBezTo>
                  <a:lnTo>
                    <a:pt x="103025" y="15022"/>
                  </a:lnTo>
                  <a:cubicBezTo>
                    <a:pt x="105147" y="15022"/>
                    <a:pt x="106326" y="16082"/>
                    <a:pt x="106326" y="17496"/>
                  </a:cubicBezTo>
                  <a:lnTo>
                    <a:pt x="106326" y="97378"/>
                  </a:ln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grpSp>
      <p:grpSp>
        <p:nvGrpSpPr>
          <p:cNvPr id="902" name="Shape 902"/>
          <p:cNvGrpSpPr/>
          <p:nvPr/>
        </p:nvGrpSpPr>
        <p:grpSpPr>
          <a:xfrm>
            <a:off x="1858645" y="1646006"/>
            <a:ext cx="223826" cy="466292"/>
            <a:chOff x="5129212" y="3392487"/>
            <a:chExt cx="142875" cy="244475"/>
          </a:xfrm>
        </p:grpSpPr>
        <p:sp>
          <p:nvSpPr>
            <p:cNvPr id="903" name="Shape 903"/>
            <p:cNvSpPr/>
            <p:nvPr/>
          </p:nvSpPr>
          <p:spPr>
            <a:xfrm>
              <a:off x="5129212" y="3443287"/>
              <a:ext cx="142875" cy="142875"/>
            </a:xfrm>
            <a:custGeom>
              <a:avLst/>
              <a:gdLst/>
              <a:ahLst/>
              <a:cxnLst/>
              <a:rect l="0" t="0" r="0" b="0"/>
              <a:pathLst>
                <a:path w="120000" h="120000" extrusionOk="0">
                  <a:moveTo>
                    <a:pt x="59999" y="119696"/>
                  </a:moveTo>
                  <a:lnTo>
                    <a:pt x="0" y="119696"/>
                  </a:lnTo>
                  <a:lnTo>
                    <a:pt x="0" y="0"/>
                  </a:lnTo>
                  <a:lnTo>
                    <a:pt x="119696" y="0"/>
                  </a:lnTo>
                  <a:lnTo>
                    <a:pt x="119696" y="119696"/>
                  </a:lnTo>
                  <a:lnTo>
                    <a:pt x="59999" y="119696"/>
                  </a:ln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904" name="Shape 904"/>
            <p:cNvSpPr/>
            <p:nvPr/>
          </p:nvSpPr>
          <p:spPr>
            <a:xfrm>
              <a:off x="5129212" y="3392487"/>
              <a:ext cx="142875" cy="41275"/>
            </a:xfrm>
            <a:custGeom>
              <a:avLst/>
              <a:gdLst/>
              <a:ahLst/>
              <a:cxnLst/>
              <a:rect l="0" t="0" r="0" b="0"/>
              <a:pathLst>
                <a:path w="120000" h="120000" extrusionOk="0">
                  <a:moveTo>
                    <a:pt x="119696" y="118947"/>
                  </a:moveTo>
                  <a:lnTo>
                    <a:pt x="119696" y="74736"/>
                  </a:lnTo>
                  <a:cubicBezTo>
                    <a:pt x="119696" y="32631"/>
                    <a:pt x="110303" y="0"/>
                    <a:pt x="98484" y="0"/>
                  </a:cubicBezTo>
                  <a:lnTo>
                    <a:pt x="21515" y="0"/>
                  </a:lnTo>
                  <a:cubicBezTo>
                    <a:pt x="9393" y="0"/>
                    <a:pt x="0" y="32631"/>
                    <a:pt x="0" y="74736"/>
                  </a:cubicBezTo>
                  <a:lnTo>
                    <a:pt x="0" y="118947"/>
                  </a:lnTo>
                  <a:lnTo>
                    <a:pt x="119696" y="118947"/>
                  </a:lnTo>
                  <a:close/>
                  <a:moveTo>
                    <a:pt x="59999" y="45263"/>
                  </a:moveTo>
                  <a:cubicBezTo>
                    <a:pt x="64848" y="45263"/>
                    <a:pt x="68484" y="56842"/>
                    <a:pt x="68484" y="74736"/>
                  </a:cubicBezTo>
                  <a:cubicBezTo>
                    <a:pt x="68484" y="92631"/>
                    <a:pt x="65151" y="104210"/>
                    <a:pt x="59999" y="104210"/>
                  </a:cubicBezTo>
                  <a:cubicBezTo>
                    <a:pt x="55151" y="104210"/>
                    <a:pt x="51212" y="92631"/>
                    <a:pt x="51212" y="74736"/>
                  </a:cubicBezTo>
                  <a:cubicBezTo>
                    <a:pt x="51212" y="56842"/>
                    <a:pt x="54848" y="45263"/>
                    <a:pt x="59999" y="45263"/>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905" name="Shape 905"/>
            <p:cNvSpPr/>
            <p:nvPr/>
          </p:nvSpPr>
          <p:spPr>
            <a:xfrm>
              <a:off x="5129212" y="3595687"/>
              <a:ext cx="142875" cy="41275"/>
            </a:xfrm>
            <a:custGeom>
              <a:avLst/>
              <a:gdLst/>
              <a:ahLst/>
              <a:cxnLst/>
              <a:rect l="0" t="0" r="0" b="0"/>
              <a:pathLst>
                <a:path w="120000" h="120000" extrusionOk="0">
                  <a:moveTo>
                    <a:pt x="0" y="0"/>
                  </a:moveTo>
                  <a:lnTo>
                    <a:pt x="0" y="44601"/>
                  </a:lnTo>
                  <a:cubicBezTo>
                    <a:pt x="0" y="86017"/>
                    <a:pt x="9393" y="118938"/>
                    <a:pt x="21515" y="118938"/>
                  </a:cubicBezTo>
                  <a:lnTo>
                    <a:pt x="98484" y="118938"/>
                  </a:lnTo>
                  <a:cubicBezTo>
                    <a:pt x="110303" y="118938"/>
                    <a:pt x="119696" y="86017"/>
                    <a:pt x="119696" y="44601"/>
                  </a:cubicBezTo>
                  <a:lnTo>
                    <a:pt x="119696" y="0"/>
                  </a:lnTo>
                  <a:lnTo>
                    <a:pt x="0" y="0"/>
                  </a:lnTo>
                  <a:close/>
                  <a:moveTo>
                    <a:pt x="81212" y="59469"/>
                  </a:moveTo>
                  <a:lnTo>
                    <a:pt x="38484" y="59469"/>
                  </a:lnTo>
                  <a:cubicBezTo>
                    <a:pt x="36060" y="59469"/>
                    <a:pt x="34242" y="53097"/>
                    <a:pt x="34242" y="44601"/>
                  </a:cubicBezTo>
                  <a:cubicBezTo>
                    <a:pt x="34242" y="35044"/>
                    <a:pt x="36060" y="29734"/>
                    <a:pt x="38484" y="29734"/>
                  </a:cubicBezTo>
                  <a:lnTo>
                    <a:pt x="81212" y="29734"/>
                  </a:lnTo>
                  <a:cubicBezTo>
                    <a:pt x="83939" y="29734"/>
                    <a:pt x="85454" y="35044"/>
                    <a:pt x="85454" y="44601"/>
                  </a:cubicBezTo>
                  <a:cubicBezTo>
                    <a:pt x="85454" y="53097"/>
                    <a:pt x="83939" y="59469"/>
                    <a:pt x="81212" y="59469"/>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pic>
        <p:nvPicPr>
          <p:cNvPr id="906" name="Shape 906" descr="Metrics - API Program - Dashboard.png"/>
          <p:cNvPicPr preferRelativeResize="0"/>
          <p:nvPr/>
        </p:nvPicPr>
        <p:blipFill rotWithShape="1">
          <a:blip r:embed="rId3">
            <a:alphaModFix/>
          </a:blip>
          <a:srcRect/>
          <a:stretch/>
        </p:blipFill>
        <p:spPr>
          <a:xfrm>
            <a:off x="647231" y="2472106"/>
            <a:ext cx="1939999" cy="1382007"/>
          </a:xfrm>
          <a:prstGeom prst="rect">
            <a:avLst/>
          </a:prstGeom>
          <a:noFill/>
          <a:ln>
            <a:noFill/>
          </a:ln>
        </p:spPr>
      </p:pic>
      <p:pic>
        <p:nvPicPr>
          <p:cNvPr id="907" name="Shape 907"/>
          <p:cNvPicPr preferRelativeResize="0"/>
          <p:nvPr/>
        </p:nvPicPr>
        <p:blipFill rotWithShape="1">
          <a:blip r:embed="rId4">
            <a:alphaModFix/>
          </a:blip>
          <a:srcRect/>
          <a:stretch/>
        </p:blipFill>
        <p:spPr>
          <a:xfrm>
            <a:off x="3808930" y="1152608"/>
            <a:ext cx="1939999" cy="1351414"/>
          </a:xfrm>
          <a:prstGeom prst="rect">
            <a:avLst/>
          </a:prstGeom>
          <a:noFill/>
          <a:ln>
            <a:noFill/>
          </a:ln>
        </p:spPr>
      </p:pic>
      <p:pic>
        <p:nvPicPr>
          <p:cNvPr id="908" name="Shape 908" descr="Screen Shot 2016-04-12 at 4.46.57 PM.png"/>
          <p:cNvPicPr preferRelativeResize="0"/>
          <p:nvPr/>
        </p:nvPicPr>
        <p:blipFill rotWithShape="1">
          <a:blip r:embed="rId5">
            <a:alphaModFix/>
          </a:blip>
          <a:srcRect/>
          <a:stretch/>
        </p:blipFill>
        <p:spPr>
          <a:xfrm>
            <a:off x="6800896" y="2504022"/>
            <a:ext cx="1910853" cy="1365460"/>
          </a:xfrm>
          <a:prstGeom prst="rect">
            <a:avLst/>
          </a:prstGeom>
          <a:noFill/>
          <a:ln>
            <a:noFill/>
          </a:ln>
        </p:spPr>
      </p:pic>
      <p:cxnSp>
        <p:nvCxnSpPr>
          <p:cNvPr id="909" name="Shape 909"/>
          <p:cNvCxnSpPr>
            <a:stCxn id="905" idx="4"/>
          </p:cNvCxnSpPr>
          <p:nvPr/>
        </p:nvCxnSpPr>
        <p:spPr>
          <a:xfrm>
            <a:off x="2081907" y="2062834"/>
            <a:ext cx="2358000" cy="1662900"/>
          </a:xfrm>
          <a:prstGeom prst="straightConnector1">
            <a:avLst/>
          </a:prstGeom>
          <a:noFill/>
          <a:ln w="9525" cap="flat" cmpd="sng">
            <a:solidFill>
              <a:schemeClr val="lt2"/>
            </a:solidFill>
            <a:prstDash val="dash"/>
            <a:round/>
            <a:headEnd type="triangle" w="lg" len="lg"/>
            <a:tailEnd type="triangle" w="lg" len="lg"/>
          </a:ln>
        </p:spPr>
      </p:cxnSp>
      <p:grpSp>
        <p:nvGrpSpPr>
          <p:cNvPr id="910" name="Shape 910"/>
          <p:cNvGrpSpPr/>
          <p:nvPr/>
        </p:nvGrpSpPr>
        <p:grpSpPr>
          <a:xfrm>
            <a:off x="4630107" y="2777055"/>
            <a:ext cx="309852" cy="258581"/>
            <a:chOff x="4538396" y="2659132"/>
            <a:chExt cx="408355" cy="340785"/>
          </a:xfrm>
        </p:grpSpPr>
        <p:sp>
          <p:nvSpPr>
            <p:cNvPr id="911" name="Shape 911"/>
            <p:cNvSpPr/>
            <p:nvPr/>
          </p:nvSpPr>
          <p:spPr>
            <a:xfrm>
              <a:off x="4574680" y="2661343"/>
              <a:ext cx="348532" cy="338573"/>
            </a:xfrm>
            <a:prstGeom prst="roundRect">
              <a:avLst>
                <a:gd name="adj" fmla="val 16667"/>
              </a:avLst>
            </a:prstGeom>
            <a:solidFill>
              <a:srgbClr val="FF0000"/>
            </a:solidFill>
            <a:ln>
              <a:noFill/>
            </a:ln>
          </p:spPr>
          <p:txBody>
            <a:bodyPr lIns="91425" tIns="45700" rIns="91425" bIns="45700" anchor="ctr" anchorCtr="0">
              <a:noAutofit/>
            </a:bodyPr>
            <a:lstStyle/>
            <a:p>
              <a:pPr marL="0" marR="0" lvl="0" indent="0" algn="ctr" rtl="0">
                <a:spcBef>
                  <a:spcPts val="0"/>
                </a:spcBef>
                <a:buNone/>
              </a:pPr>
              <a:endParaRPr sz="1500">
                <a:solidFill>
                  <a:srgbClr val="5A5A5A"/>
                </a:solidFill>
                <a:latin typeface="Arial"/>
                <a:ea typeface="Arial"/>
                <a:cs typeface="Arial"/>
                <a:sym typeface="Arial"/>
              </a:endParaRPr>
            </a:p>
          </p:txBody>
        </p:sp>
        <p:pic>
          <p:nvPicPr>
            <p:cNvPr id="912" name="Shape 912"/>
            <p:cNvPicPr preferRelativeResize="0"/>
            <p:nvPr/>
          </p:nvPicPr>
          <p:blipFill rotWithShape="1">
            <a:blip r:embed="rId6">
              <a:alphaModFix/>
            </a:blip>
            <a:srcRect/>
            <a:stretch/>
          </p:blipFill>
          <p:spPr>
            <a:xfrm>
              <a:off x="4538396" y="2659132"/>
              <a:ext cx="408355" cy="326684"/>
            </a:xfrm>
            <a:prstGeom prst="rect">
              <a:avLst/>
            </a:prstGeom>
            <a:noFill/>
            <a:ln>
              <a:noFill/>
            </a:ln>
          </p:spPr>
        </p:pic>
      </p:grpSp>
      <p:grpSp>
        <p:nvGrpSpPr>
          <p:cNvPr id="913" name="Shape 913"/>
          <p:cNvGrpSpPr/>
          <p:nvPr/>
        </p:nvGrpSpPr>
        <p:grpSpPr>
          <a:xfrm>
            <a:off x="7207953" y="1486907"/>
            <a:ext cx="314789" cy="318198"/>
            <a:chOff x="0" y="0"/>
            <a:chExt cx="2499788" cy="2523896"/>
          </a:xfrm>
        </p:grpSpPr>
        <p:sp>
          <p:nvSpPr>
            <p:cNvPr id="914" name="Shape 914"/>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15" name="Shape 915"/>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16" name="Shape 916"/>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17" name="Shape 917"/>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18" name="Shape 918"/>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19" name="Shape 919"/>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20" name="Shape 920"/>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21" name="Shape 921"/>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22" name="Shape 922"/>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23" name="Shape 923"/>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24" name="Shape 924"/>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grpSp>
      <p:sp>
        <p:nvSpPr>
          <p:cNvPr id="925" name="Shape 925"/>
          <p:cNvSpPr txBox="1"/>
          <p:nvPr/>
        </p:nvSpPr>
        <p:spPr>
          <a:xfrm>
            <a:off x="8536214" y="3202214"/>
            <a:ext cx="184666"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grpSp>
        <p:nvGrpSpPr>
          <p:cNvPr id="926" name="Shape 926"/>
          <p:cNvGrpSpPr/>
          <p:nvPr/>
        </p:nvGrpSpPr>
        <p:grpSpPr>
          <a:xfrm>
            <a:off x="7360353" y="1639307"/>
            <a:ext cx="314789" cy="318198"/>
            <a:chOff x="0" y="0"/>
            <a:chExt cx="2499788" cy="2523896"/>
          </a:xfrm>
        </p:grpSpPr>
        <p:sp>
          <p:nvSpPr>
            <p:cNvPr id="927" name="Shape 927"/>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28" name="Shape 928"/>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29" name="Shape 929"/>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30" name="Shape 930"/>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31" name="Shape 931"/>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32" name="Shape 932"/>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33" name="Shape 933"/>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34" name="Shape 934"/>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35" name="Shape 935"/>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36" name="Shape 936"/>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37" name="Shape 937"/>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grpSp>
      <p:grpSp>
        <p:nvGrpSpPr>
          <p:cNvPr id="938" name="Shape 938"/>
          <p:cNvGrpSpPr/>
          <p:nvPr/>
        </p:nvGrpSpPr>
        <p:grpSpPr>
          <a:xfrm>
            <a:off x="7512753" y="1791707"/>
            <a:ext cx="314789" cy="318198"/>
            <a:chOff x="0" y="0"/>
            <a:chExt cx="2499788" cy="2523896"/>
          </a:xfrm>
        </p:grpSpPr>
        <p:sp>
          <p:nvSpPr>
            <p:cNvPr id="939" name="Shape 939"/>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0" name="Shape 940"/>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1" name="Shape 941"/>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2" name="Shape 942"/>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3" name="Shape 943"/>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4" name="Shape 944"/>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5" name="Shape 945"/>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6" name="Shape 946"/>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7" name="Shape 947"/>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8" name="Shape 948"/>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949" name="Shape 949"/>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868686"/>
            </a:solidFill>
            <a:ln>
              <a:noFill/>
            </a:ln>
          </p:spPr>
          <p:txBody>
            <a:bodyPr lIns="38100" tIns="38100" rIns="38100" bIns="38100"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grpSp>
      <p:sp>
        <p:nvSpPr>
          <p:cNvPr id="950" name="Shape 950"/>
          <p:cNvSpPr/>
          <p:nvPr/>
        </p:nvSpPr>
        <p:spPr>
          <a:xfrm>
            <a:off x="7163717" y="2000438"/>
            <a:ext cx="964695" cy="369327"/>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200">
                <a:solidFill>
                  <a:srgbClr val="474747"/>
                </a:solidFill>
                <a:latin typeface="Helvetica Neue"/>
                <a:ea typeface="Helvetica Neue"/>
                <a:cs typeface="Helvetica Neue"/>
                <a:sym typeface="Helvetica Neue"/>
              </a:rPr>
              <a:t>Developers</a:t>
            </a:r>
          </a:p>
        </p:txBody>
      </p:sp>
      <p:sp>
        <p:nvSpPr>
          <p:cNvPr id="951" name="Shape 951"/>
          <p:cNvSpPr txBox="1"/>
          <p:nvPr/>
        </p:nvSpPr>
        <p:spPr>
          <a:xfrm>
            <a:off x="569922" y="3854112"/>
            <a:ext cx="2134425" cy="381420"/>
          </a:xfrm>
          <a:prstGeom prst="rect">
            <a:avLst/>
          </a:prstGeom>
          <a:noFill/>
          <a:ln>
            <a:noFill/>
          </a:ln>
        </p:spPr>
        <p:txBody>
          <a:bodyPr lIns="91450" tIns="91450" rIns="91450" bIns="182900" anchor="t" anchorCtr="0">
            <a:noAutofit/>
          </a:bodyPr>
          <a:lstStyle/>
          <a:p>
            <a:pPr marL="0" marR="0" lvl="0" indent="0" algn="ctr" rtl="0">
              <a:spcBef>
                <a:spcPts val="0"/>
              </a:spcBef>
              <a:buSzPct val="25000"/>
              <a:buNone/>
            </a:pPr>
            <a:r>
              <a:rPr lang="en-US" sz="1600" b="1">
                <a:solidFill>
                  <a:srgbClr val="FD2A00"/>
                </a:solidFill>
                <a:latin typeface="Helvetica Neue"/>
                <a:ea typeface="Helvetica Neue"/>
                <a:cs typeface="Helvetica Neue"/>
                <a:sym typeface="Helvetica Neue"/>
              </a:rPr>
              <a:t>Visibility / Analytics</a:t>
            </a:r>
          </a:p>
        </p:txBody>
      </p:sp>
      <p:sp>
        <p:nvSpPr>
          <p:cNvPr id="952" name="Shape 952"/>
          <p:cNvSpPr txBox="1"/>
          <p:nvPr/>
        </p:nvSpPr>
        <p:spPr>
          <a:xfrm>
            <a:off x="3783612" y="767010"/>
            <a:ext cx="2008778" cy="381420"/>
          </a:xfrm>
          <a:prstGeom prst="rect">
            <a:avLst/>
          </a:prstGeom>
          <a:noFill/>
          <a:ln>
            <a:noFill/>
          </a:ln>
        </p:spPr>
        <p:txBody>
          <a:bodyPr lIns="91450" tIns="91450" rIns="91450" bIns="182900" anchor="t" anchorCtr="0">
            <a:noAutofit/>
          </a:bodyPr>
          <a:lstStyle/>
          <a:p>
            <a:pPr marL="0" marR="0" lvl="0" indent="0" algn="ctr" rtl="0">
              <a:spcBef>
                <a:spcPts val="0"/>
              </a:spcBef>
              <a:buSzPct val="25000"/>
              <a:buNone/>
            </a:pPr>
            <a:r>
              <a:rPr lang="en-US" sz="1600" b="1">
                <a:solidFill>
                  <a:srgbClr val="FD2A00"/>
                </a:solidFill>
                <a:latin typeface="Helvetica Neue"/>
                <a:ea typeface="Helvetica Neue"/>
                <a:cs typeface="Helvetica Neue"/>
                <a:sym typeface="Helvetica Neue"/>
              </a:rPr>
              <a:t>Security</a:t>
            </a:r>
          </a:p>
        </p:txBody>
      </p:sp>
      <p:sp>
        <p:nvSpPr>
          <p:cNvPr id="953" name="Shape 953"/>
          <p:cNvSpPr txBox="1"/>
          <p:nvPr/>
        </p:nvSpPr>
        <p:spPr>
          <a:xfrm>
            <a:off x="6816899" y="3854112"/>
            <a:ext cx="2008778" cy="381420"/>
          </a:xfrm>
          <a:prstGeom prst="rect">
            <a:avLst/>
          </a:prstGeom>
          <a:noFill/>
          <a:ln>
            <a:noFill/>
          </a:ln>
        </p:spPr>
        <p:txBody>
          <a:bodyPr lIns="91450" tIns="91450" rIns="91450" bIns="182900" anchor="t" anchorCtr="0">
            <a:noAutofit/>
          </a:bodyPr>
          <a:lstStyle/>
          <a:p>
            <a:pPr marL="0" marR="0" lvl="0" indent="0" algn="ctr" rtl="0">
              <a:spcBef>
                <a:spcPts val="0"/>
              </a:spcBef>
              <a:buSzPct val="25000"/>
              <a:buNone/>
            </a:pPr>
            <a:r>
              <a:rPr lang="en-US" sz="1600" b="1">
                <a:solidFill>
                  <a:srgbClr val="FD2A00"/>
                </a:solidFill>
                <a:latin typeface="Helvetica Neue"/>
                <a:ea typeface="Helvetica Neue"/>
                <a:cs typeface="Helvetica Neue"/>
                <a:sym typeface="Helvetica Neue"/>
              </a:rPr>
              <a:t>Developer Portal</a:t>
            </a:r>
          </a:p>
        </p:txBody>
      </p:sp>
      <p:cxnSp>
        <p:nvCxnSpPr>
          <p:cNvPr id="954" name="Shape 954"/>
          <p:cNvCxnSpPr/>
          <p:nvPr/>
        </p:nvCxnSpPr>
        <p:spPr>
          <a:xfrm flipH="1">
            <a:off x="5077051" y="2033574"/>
            <a:ext cx="2178937" cy="1692290"/>
          </a:xfrm>
          <a:prstGeom prst="straightConnector1">
            <a:avLst/>
          </a:prstGeom>
          <a:noFill/>
          <a:ln w="9525" cap="flat" cmpd="sng">
            <a:solidFill>
              <a:schemeClr val="lt2"/>
            </a:solidFill>
            <a:prstDash val="dash"/>
            <a:round/>
            <a:headEnd type="triangle" w="lg" len="lg"/>
            <a:tailEnd type="triangle" w="lg" len="lg"/>
          </a:ln>
        </p:spPr>
      </p:cxnSp>
      <p:sp>
        <p:nvSpPr>
          <p:cNvPr id="955" name="Shape 955"/>
          <p:cNvSpPr/>
          <p:nvPr/>
        </p:nvSpPr>
        <p:spPr>
          <a:xfrm>
            <a:off x="3704769" y="4466501"/>
            <a:ext cx="2164605" cy="591472"/>
          </a:xfrm>
          <a:prstGeom prst="roundRect">
            <a:avLst>
              <a:gd name="adj" fmla="val 16667"/>
            </a:avLst>
          </a:prstGeom>
          <a:solidFill>
            <a:schemeClr val="lt1"/>
          </a:solid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956" name="Shape 956" descr="CF logo.png"/>
          <p:cNvPicPr preferRelativeResize="0"/>
          <p:nvPr/>
        </p:nvPicPr>
        <p:blipFill rotWithShape="1">
          <a:blip r:embed="rId7">
            <a:alphaModFix/>
          </a:blip>
          <a:srcRect/>
          <a:stretch/>
        </p:blipFill>
        <p:spPr>
          <a:xfrm>
            <a:off x="4188169" y="4528903"/>
            <a:ext cx="1116081" cy="4905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a:spLocks noGrp="1"/>
          </p:cNvSpPr>
          <p:nvPr>
            <p:ph type="sldNum" idx="12"/>
          </p:nvPr>
        </p:nvSpPr>
        <p:spPr>
          <a:xfrm>
            <a:off x="8532103" y="4842860"/>
            <a:ext cx="458891"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US" sz="900" b="0" i="0">
                <a:solidFill>
                  <a:srgbClr val="BDBDBD"/>
                </a:solidFill>
                <a:latin typeface="Helvetica Neue"/>
                <a:ea typeface="Helvetica Neue"/>
                <a:cs typeface="Helvetica Neue"/>
                <a:sym typeface="Helvetica Neue"/>
              </a:rPr>
              <a:t>23</a:t>
            </a:fld>
            <a:endParaRPr lang="en-US" sz="900" b="0" i="0">
              <a:solidFill>
                <a:srgbClr val="BDBDBD"/>
              </a:solidFill>
              <a:latin typeface="Helvetica Neue"/>
              <a:ea typeface="Helvetica Neue"/>
              <a:cs typeface="Helvetica Neue"/>
              <a:sym typeface="Helvetica Neue"/>
            </a:endParaRPr>
          </a:p>
        </p:txBody>
      </p:sp>
      <p:sp>
        <p:nvSpPr>
          <p:cNvPr id="962" name="Shape 962"/>
          <p:cNvSpPr txBox="1"/>
          <p:nvPr/>
        </p:nvSpPr>
        <p:spPr>
          <a:xfrm>
            <a:off x="165360" y="143568"/>
            <a:ext cx="8881524" cy="572699"/>
          </a:xfrm>
          <a:prstGeom prst="rect">
            <a:avLst/>
          </a:prstGeom>
          <a:noFill/>
          <a:ln>
            <a:noFill/>
          </a:ln>
        </p:spPr>
        <p:txBody>
          <a:bodyPr lIns="91425" tIns="91425" rIns="91425" bIns="91425" anchor="t" anchorCtr="0">
            <a:noAutofit/>
          </a:bodyPr>
          <a:lstStyle/>
          <a:p>
            <a:pPr marL="0" marR="0" lvl="0" indent="0" algn="l" rtl="0">
              <a:spcBef>
                <a:spcPts val="0"/>
              </a:spcBef>
              <a:buClr>
                <a:srgbClr val="139487"/>
              </a:buClr>
              <a:buSzPct val="25000"/>
              <a:buFont typeface="Arial"/>
              <a:buNone/>
            </a:pPr>
            <a:r>
              <a:rPr lang="en-US" sz="2800" b="1">
                <a:solidFill>
                  <a:srgbClr val="139487"/>
                </a:solidFill>
                <a:latin typeface="Arial"/>
                <a:ea typeface="Arial"/>
                <a:cs typeface="Arial"/>
                <a:sym typeface="Arial"/>
              </a:rPr>
              <a:t>Apigee Enables Hundreds of Enterprises</a:t>
            </a:r>
          </a:p>
        </p:txBody>
      </p:sp>
      <p:pic>
        <p:nvPicPr>
          <p:cNvPr id="963" name="Shape 963"/>
          <p:cNvPicPr preferRelativeResize="0"/>
          <p:nvPr/>
        </p:nvPicPr>
        <p:blipFill rotWithShape="1">
          <a:blip r:embed="rId3">
            <a:alphaModFix/>
          </a:blip>
          <a:srcRect/>
          <a:stretch/>
        </p:blipFill>
        <p:spPr>
          <a:xfrm>
            <a:off x="830798" y="968233"/>
            <a:ext cx="7344707" cy="3832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Shape 968"/>
          <p:cNvSpPr/>
          <p:nvPr/>
        </p:nvSpPr>
        <p:spPr>
          <a:xfrm>
            <a:off x="3241638" y="2710431"/>
            <a:ext cx="4298288" cy="2266556"/>
          </a:xfrm>
          <a:prstGeom prst="roundRect">
            <a:avLst>
              <a:gd name="adj" fmla="val 6065"/>
            </a:avLst>
          </a:prstGeom>
          <a:solidFill>
            <a:srgbClr val="2C665C"/>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69" name="Shape 969"/>
          <p:cNvSpPr txBox="1"/>
          <p:nvPr/>
        </p:nvSpPr>
        <p:spPr>
          <a:xfrm>
            <a:off x="303786" y="198487"/>
            <a:ext cx="8520600" cy="572700"/>
          </a:xfrm>
          <a:prstGeom prst="rect">
            <a:avLst/>
          </a:prstGeom>
          <a:noFill/>
          <a:ln>
            <a:noFill/>
          </a:ln>
        </p:spPr>
        <p:txBody>
          <a:bodyPr lIns="91425" tIns="91425" rIns="91425" bIns="91425" anchor="t" anchorCtr="0">
            <a:noAutofit/>
          </a:bodyPr>
          <a:lstStyle/>
          <a:p>
            <a:pPr marL="0" marR="0" lvl="0" indent="0" algn="l" rtl="0">
              <a:spcBef>
                <a:spcPts val="0"/>
              </a:spcBef>
              <a:buClr>
                <a:srgbClr val="139487"/>
              </a:buClr>
              <a:buSzPct val="25000"/>
              <a:buFont typeface="Arial"/>
              <a:buNone/>
            </a:pPr>
            <a:r>
              <a:rPr lang="en-US" sz="2800" b="1">
                <a:solidFill>
                  <a:srgbClr val="139487"/>
                </a:solidFill>
                <a:latin typeface="Arial"/>
                <a:ea typeface="Arial"/>
                <a:cs typeface="Arial"/>
                <a:sym typeface="Arial"/>
              </a:rPr>
              <a:t>Seamless API Management with Apigee</a:t>
            </a:r>
          </a:p>
        </p:txBody>
      </p:sp>
      <p:sp>
        <p:nvSpPr>
          <p:cNvPr id="970" name="Shape 970"/>
          <p:cNvSpPr/>
          <p:nvPr/>
        </p:nvSpPr>
        <p:spPr>
          <a:xfrm>
            <a:off x="289100" y="3628350"/>
            <a:ext cx="1317900" cy="5541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200">
                <a:solidFill>
                  <a:srgbClr val="474747"/>
                </a:solidFill>
                <a:latin typeface="Helvetica Neue"/>
                <a:ea typeface="Helvetica Neue"/>
                <a:cs typeface="Helvetica Neue"/>
                <a:sym typeface="Helvetica Neue"/>
              </a:rPr>
              <a:t>App Clients or Partner Apps</a:t>
            </a:r>
          </a:p>
        </p:txBody>
      </p:sp>
      <p:grpSp>
        <p:nvGrpSpPr>
          <p:cNvPr id="971" name="Shape 971"/>
          <p:cNvGrpSpPr/>
          <p:nvPr/>
        </p:nvGrpSpPr>
        <p:grpSpPr>
          <a:xfrm>
            <a:off x="465185" y="3151869"/>
            <a:ext cx="396415" cy="494308"/>
            <a:chOff x="2365675" y="935950"/>
            <a:chExt cx="1166272" cy="1561795"/>
          </a:xfrm>
        </p:grpSpPr>
        <p:grpSp>
          <p:nvGrpSpPr>
            <p:cNvPr id="972" name="Shape 972"/>
            <p:cNvGrpSpPr/>
            <p:nvPr/>
          </p:nvGrpSpPr>
          <p:grpSpPr>
            <a:xfrm>
              <a:off x="2610451" y="1364253"/>
              <a:ext cx="676721" cy="680324"/>
              <a:chOff x="15893562" y="7396538"/>
              <a:chExt cx="1062193" cy="1067845"/>
            </a:xfrm>
          </p:grpSpPr>
          <p:sp>
            <p:nvSpPr>
              <p:cNvPr id="973" name="Shape 973"/>
              <p:cNvSpPr/>
              <p:nvPr/>
            </p:nvSpPr>
            <p:spPr>
              <a:xfrm>
                <a:off x="15893562" y="7752488"/>
                <a:ext cx="1062193" cy="711895"/>
              </a:xfrm>
              <a:custGeom>
                <a:avLst/>
                <a:gdLst/>
                <a:ahLst/>
                <a:cxnLst/>
                <a:rect l="0" t="0" r="0" b="0"/>
                <a:pathLst>
                  <a:path w="120000" h="120000" extrusionOk="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974" name="Shape 974"/>
              <p:cNvSpPr/>
              <p:nvPr/>
            </p:nvSpPr>
            <p:spPr>
              <a:xfrm>
                <a:off x="15967014" y="7396538"/>
                <a:ext cx="937894" cy="587595"/>
              </a:xfrm>
              <a:custGeom>
                <a:avLst/>
                <a:gdLst/>
                <a:ahLst/>
                <a:cxnLst/>
                <a:rect l="0" t="0" r="0" b="0"/>
                <a:pathLst>
                  <a:path w="120000" h="120000" extrusionOk="0">
                    <a:moveTo>
                      <a:pt x="8991" y="119737"/>
                    </a:moveTo>
                    <a:cubicBezTo>
                      <a:pt x="14059" y="119737"/>
                      <a:pt x="17983" y="113435"/>
                      <a:pt x="17983" y="105295"/>
                    </a:cubicBezTo>
                    <a:cubicBezTo>
                      <a:pt x="17983" y="102932"/>
                      <a:pt x="17656" y="100831"/>
                      <a:pt x="17166" y="98993"/>
                    </a:cubicBezTo>
                    <a:lnTo>
                      <a:pt x="37765" y="70109"/>
                    </a:lnTo>
                    <a:cubicBezTo>
                      <a:pt x="39237" y="71684"/>
                      <a:pt x="41035" y="72735"/>
                      <a:pt x="42997" y="72735"/>
                    </a:cubicBezTo>
                    <a:cubicBezTo>
                      <a:pt x="45940" y="72735"/>
                      <a:pt x="48555" y="70371"/>
                      <a:pt x="50190" y="66695"/>
                    </a:cubicBezTo>
                    <a:lnTo>
                      <a:pt x="67847" y="77986"/>
                    </a:lnTo>
                    <a:cubicBezTo>
                      <a:pt x="67847" y="78774"/>
                      <a:pt x="67847" y="79299"/>
                      <a:pt x="67847" y="79824"/>
                    </a:cubicBezTo>
                    <a:cubicBezTo>
                      <a:pt x="67847" y="87964"/>
                      <a:pt x="71934" y="94529"/>
                      <a:pt x="76839" y="94529"/>
                    </a:cubicBezTo>
                    <a:cubicBezTo>
                      <a:pt x="81907" y="94529"/>
                      <a:pt x="85831" y="87964"/>
                      <a:pt x="85831" y="79824"/>
                    </a:cubicBezTo>
                    <a:cubicBezTo>
                      <a:pt x="85831" y="76673"/>
                      <a:pt x="85177" y="73785"/>
                      <a:pt x="84196" y="71422"/>
                    </a:cubicBezTo>
                    <a:lnTo>
                      <a:pt x="106920" y="27571"/>
                    </a:lnTo>
                    <a:cubicBezTo>
                      <a:pt x="108065" y="28621"/>
                      <a:pt x="109373" y="29146"/>
                      <a:pt x="110844" y="29146"/>
                    </a:cubicBezTo>
                    <a:cubicBezTo>
                      <a:pt x="115749" y="29146"/>
                      <a:pt x="119836" y="22319"/>
                      <a:pt x="119836" y="14442"/>
                    </a:cubicBezTo>
                    <a:cubicBezTo>
                      <a:pt x="119836" y="6301"/>
                      <a:pt x="115912" y="0"/>
                      <a:pt x="110844" y="0"/>
                    </a:cubicBezTo>
                    <a:cubicBezTo>
                      <a:pt x="105940" y="0"/>
                      <a:pt x="101689" y="6564"/>
                      <a:pt x="101689" y="14442"/>
                    </a:cubicBezTo>
                    <a:cubicBezTo>
                      <a:pt x="101689" y="17592"/>
                      <a:pt x="102343" y="20481"/>
                      <a:pt x="103487" y="22844"/>
                    </a:cubicBezTo>
                    <a:lnTo>
                      <a:pt x="80762" y="66695"/>
                    </a:lnTo>
                    <a:cubicBezTo>
                      <a:pt x="79455" y="65908"/>
                      <a:pt x="78310" y="65382"/>
                      <a:pt x="76839" y="65382"/>
                    </a:cubicBezTo>
                    <a:cubicBezTo>
                      <a:pt x="73896" y="65382"/>
                      <a:pt x="71280" y="67746"/>
                      <a:pt x="69645" y="71422"/>
                    </a:cubicBezTo>
                    <a:lnTo>
                      <a:pt x="51825" y="59868"/>
                    </a:lnTo>
                    <a:cubicBezTo>
                      <a:pt x="51989" y="59343"/>
                      <a:pt x="51989" y="58818"/>
                      <a:pt x="51989" y="58030"/>
                    </a:cubicBezTo>
                    <a:cubicBezTo>
                      <a:pt x="51989" y="50153"/>
                      <a:pt x="48065" y="43588"/>
                      <a:pt x="42997" y="43588"/>
                    </a:cubicBezTo>
                    <a:cubicBezTo>
                      <a:pt x="38092" y="43588"/>
                      <a:pt x="33841" y="50153"/>
                      <a:pt x="33841" y="58030"/>
                    </a:cubicBezTo>
                    <a:cubicBezTo>
                      <a:pt x="33841" y="60393"/>
                      <a:pt x="34332" y="62494"/>
                      <a:pt x="34822" y="64595"/>
                    </a:cubicBezTo>
                    <a:lnTo>
                      <a:pt x="14223" y="93479"/>
                    </a:lnTo>
                    <a:cubicBezTo>
                      <a:pt x="12752" y="91641"/>
                      <a:pt x="10953" y="90853"/>
                      <a:pt x="8991" y="90853"/>
                    </a:cubicBezTo>
                    <a:cubicBezTo>
                      <a:pt x="4087" y="90853"/>
                      <a:pt x="0" y="97155"/>
                      <a:pt x="0" y="105295"/>
                    </a:cubicBezTo>
                    <a:cubicBezTo>
                      <a:pt x="0" y="113435"/>
                      <a:pt x="4087" y="119737"/>
                      <a:pt x="8991" y="119737"/>
                    </a:cubicBez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sp>
          <p:nvSpPr>
            <p:cNvPr id="975" name="Shape 975"/>
            <p:cNvSpPr/>
            <p:nvPr/>
          </p:nvSpPr>
          <p:spPr>
            <a:xfrm>
              <a:off x="2365675" y="935950"/>
              <a:ext cx="1166272" cy="1561795"/>
            </a:xfrm>
            <a:custGeom>
              <a:avLst/>
              <a:gdLst/>
              <a:ahLst/>
              <a:cxnLst/>
              <a:rect l="0" t="0" r="0" b="0"/>
              <a:pathLst>
                <a:path w="120000" h="120000" extrusionOk="0">
                  <a:moveTo>
                    <a:pt x="103025" y="0"/>
                  </a:moveTo>
                  <a:lnTo>
                    <a:pt x="16502" y="0"/>
                  </a:lnTo>
                  <a:cubicBezTo>
                    <a:pt x="7308" y="0"/>
                    <a:pt x="0" y="5478"/>
                    <a:pt x="0" y="12547"/>
                  </a:cubicBezTo>
                  <a:lnTo>
                    <a:pt x="0" y="107275"/>
                  </a:lnTo>
                  <a:cubicBezTo>
                    <a:pt x="0" y="114344"/>
                    <a:pt x="7308" y="119823"/>
                    <a:pt x="16502" y="119823"/>
                  </a:cubicBezTo>
                  <a:lnTo>
                    <a:pt x="103025" y="119823"/>
                  </a:lnTo>
                  <a:cubicBezTo>
                    <a:pt x="112455" y="119823"/>
                    <a:pt x="119764" y="114344"/>
                    <a:pt x="119764" y="107275"/>
                  </a:cubicBezTo>
                  <a:lnTo>
                    <a:pt x="119764" y="12547"/>
                  </a:lnTo>
                  <a:cubicBezTo>
                    <a:pt x="119764" y="5478"/>
                    <a:pt x="112455" y="0"/>
                    <a:pt x="103025" y="0"/>
                  </a:cubicBezTo>
                  <a:close/>
                  <a:moveTo>
                    <a:pt x="59882" y="7599"/>
                  </a:moveTo>
                  <a:cubicBezTo>
                    <a:pt x="61768" y="7599"/>
                    <a:pt x="63182" y="8483"/>
                    <a:pt x="63182" y="10073"/>
                  </a:cubicBezTo>
                  <a:cubicBezTo>
                    <a:pt x="63182" y="11487"/>
                    <a:pt x="62003" y="12547"/>
                    <a:pt x="59882" y="12547"/>
                  </a:cubicBezTo>
                  <a:cubicBezTo>
                    <a:pt x="57996" y="12547"/>
                    <a:pt x="56581" y="11487"/>
                    <a:pt x="56581" y="10073"/>
                  </a:cubicBezTo>
                  <a:cubicBezTo>
                    <a:pt x="56581" y="8483"/>
                    <a:pt x="57760" y="7599"/>
                    <a:pt x="59882" y="7599"/>
                  </a:cubicBezTo>
                  <a:close/>
                  <a:moveTo>
                    <a:pt x="59882" y="112223"/>
                  </a:moveTo>
                  <a:cubicBezTo>
                    <a:pt x="55874" y="112223"/>
                    <a:pt x="53280" y="110279"/>
                    <a:pt x="53280" y="107275"/>
                  </a:cubicBezTo>
                  <a:cubicBezTo>
                    <a:pt x="53280" y="104270"/>
                    <a:pt x="55874" y="102326"/>
                    <a:pt x="59882" y="102326"/>
                  </a:cubicBezTo>
                  <a:cubicBezTo>
                    <a:pt x="63889" y="102326"/>
                    <a:pt x="66483" y="104270"/>
                    <a:pt x="66483" y="107275"/>
                  </a:cubicBezTo>
                  <a:cubicBezTo>
                    <a:pt x="66483" y="110279"/>
                    <a:pt x="63889" y="112223"/>
                    <a:pt x="59882" y="112223"/>
                  </a:cubicBezTo>
                  <a:close/>
                  <a:moveTo>
                    <a:pt x="106326" y="97378"/>
                  </a:moveTo>
                  <a:cubicBezTo>
                    <a:pt x="106326" y="98792"/>
                    <a:pt x="105147" y="99852"/>
                    <a:pt x="103025" y="99852"/>
                  </a:cubicBezTo>
                  <a:lnTo>
                    <a:pt x="16502" y="99852"/>
                  </a:lnTo>
                  <a:cubicBezTo>
                    <a:pt x="14616" y="99852"/>
                    <a:pt x="13202" y="98792"/>
                    <a:pt x="13202" y="97378"/>
                  </a:cubicBezTo>
                  <a:lnTo>
                    <a:pt x="13202" y="17496"/>
                  </a:lnTo>
                  <a:cubicBezTo>
                    <a:pt x="13202" y="16082"/>
                    <a:pt x="14616" y="15022"/>
                    <a:pt x="16502" y="15022"/>
                  </a:cubicBezTo>
                  <a:lnTo>
                    <a:pt x="103025" y="15022"/>
                  </a:lnTo>
                  <a:cubicBezTo>
                    <a:pt x="105147" y="15022"/>
                    <a:pt x="106326" y="16082"/>
                    <a:pt x="106326" y="17496"/>
                  </a:cubicBezTo>
                  <a:lnTo>
                    <a:pt x="106326" y="97378"/>
                  </a:ln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grpSp>
      <p:grpSp>
        <p:nvGrpSpPr>
          <p:cNvPr id="976" name="Shape 976"/>
          <p:cNvGrpSpPr/>
          <p:nvPr/>
        </p:nvGrpSpPr>
        <p:grpSpPr>
          <a:xfrm>
            <a:off x="907605" y="3234561"/>
            <a:ext cx="223827" cy="466287"/>
            <a:chOff x="5129212" y="3392487"/>
            <a:chExt cx="142875" cy="244475"/>
          </a:xfrm>
        </p:grpSpPr>
        <p:sp>
          <p:nvSpPr>
            <p:cNvPr id="977" name="Shape 977"/>
            <p:cNvSpPr/>
            <p:nvPr/>
          </p:nvSpPr>
          <p:spPr>
            <a:xfrm>
              <a:off x="5129212" y="3443287"/>
              <a:ext cx="142875" cy="142875"/>
            </a:xfrm>
            <a:custGeom>
              <a:avLst/>
              <a:gdLst/>
              <a:ahLst/>
              <a:cxnLst/>
              <a:rect l="0" t="0" r="0" b="0"/>
              <a:pathLst>
                <a:path w="120000" h="120000" extrusionOk="0">
                  <a:moveTo>
                    <a:pt x="59999" y="119696"/>
                  </a:moveTo>
                  <a:lnTo>
                    <a:pt x="0" y="119696"/>
                  </a:lnTo>
                  <a:lnTo>
                    <a:pt x="0" y="0"/>
                  </a:lnTo>
                  <a:lnTo>
                    <a:pt x="119696" y="0"/>
                  </a:lnTo>
                  <a:lnTo>
                    <a:pt x="119696" y="119696"/>
                  </a:lnTo>
                  <a:lnTo>
                    <a:pt x="59999" y="119696"/>
                  </a:ln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978" name="Shape 978"/>
            <p:cNvSpPr/>
            <p:nvPr/>
          </p:nvSpPr>
          <p:spPr>
            <a:xfrm>
              <a:off x="5129212" y="3392487"/>
              <a:ext cx="142875" cy="41275"/>
            </a:xfrm>
            <a:custGeom>
              <a:avLst/>
              <a:gdLst/>
              <a:ahLst/>
              <a:cxnLst/>
              <a:rect l="0" t="0" r="0" b="0"/>
              <a:pathLst>
                <a:path w="120000" h="120000" extrusionOk="0">
                  <a:moveTo>
                    <a:pt x="119696" y="118947"/>
                  </a:moveTo>
                  <a:lnTo>
                    <a:pt x="119696" y="74736"/>
                  </a:lnTo>
                  <a:cubicBezTo>
                    <a:pt x="119696" y="32631"/>
                    <a:pt x="110303" y="0"/>
                    <a:pt x="98484" y="0"/>
                  </a:cubicBezTo>
                  <a:lnTo>
                    <a:pt x="21515" y="0"/>
                  </a:lnTo>
                  <a:cubicBezTo>
                    <a:pt x="9393" y="0"/>
                    <a:pt x="0" y="32631"/>
                    <a:pt x="0" y="74736"/>
                  </a:cubicBezTo>
                  <a:lnTo>
                    <a:pt x="0" y="118947"/>
                  </a:lnTo>
                  <a:lnTo>
                    <a:pt x="119696" y="118947"/>
                  </a:lnTo>
                  <a:close/>
                  <a:moveTo>
                    <a:pt x="59999" y="45263"/>
                  </a:moveTo>
                  <a:cubicBezTo>
                    <a:pt x="64848" y="45263"/>
                    <a:pt x="68484" y="56842"/>
                    <a:pt x="68484" y="74736"/>
                  </a:cubicBezTo>
                  <a:cubicBezTo>
                    <a:pt x="68484" y="92631"/>
                    <a:pt x="65151" y="104210"/>
                    <a:pt x="59999" y="104210"/>
                  </a:cubicBezTo>
                  <a:cubicBezTo>
                    <a:pt x="55151" y="104210"/>
                    <a:pt x="51212" y="92631"/>
                    <a:pt x="51212" y="74736"/>
                  </a:cubicBezTo>
                  <a:cubicBezTo>
                    <a:pt x="51212" y="56842"/>
                    <a:pt x="54848" y="45263"/>
                    <a:pt x="59999" y="45263"/>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979" name="Shape 979"/>
            <p:cNvSpPr/>
            <p:nvPr/>
          </p:nvSpPr>
          <p:spPr>
            <a:xfrm>
              <a:off x="5129212" y="3595687"/>
              <a:ext cx="142875" cy="41275"/>
            </a:xfrm>
            <a:custGeom>
              <a:avLst/>
              <a:gdLst/>
              <a:ahLst/>
              <a:cxnLst/>
              <a:rect l="0" t="0" r="0" b="0"/>
              <a:pathLst>
                <a:path w="120000" h="120000" extrusionOk="0">
                  <a:moveTo>
                    <a:pt x="0" y="0"/>
                  </a:moveTo>
                  <a:lnTo>
                    <a:pt x="0" y="44601"/>
                  </a:lnTo>
                  <a:cubicBezTo>
                    <a:pt x="0" y="86017"/>
                    <a:pt x="9393" y="118938"/>
                    <a:pt x="21515" y="118938"/>
                  </a:cubicBezTo>
                  <a:lnTo>
                    <a:pt x="98484" y="118938"/>
                  </a:lnTo>
                  <a:cubicBezTo>
                    <a:pt x="110303" y="118938"/>
                    <a:pt x="119696" y="86017"/>
                    <a:pt x="119696" y="44601"/>
                  </a:cubicBezTo>
                  <a:lnTo>
                    <a:pt x="119696" y="0"/>
                  </a:lnTo>
                  <a:lnTo>
                    <a:pt x="0" y="0"/>
                  </a:lnTo>
                  <a:close/>
                  <a:moveTo>
                    <a:pt x="81212" y="59469"/>
                  </a:moveTo>
                  <a:lnTo>
                    <a:pt x="38484" y="59469"/>
                  </a:lnTo>
                  <a:cubicBezTo>
                    <a:pt x="36060" y="59469"/>
                    <a:pt x="34242" y="53097"/>
                    <a:pt x="34242" y="44601"/>
                  </a:cubicBezTo>
                  <a:cubicBezTo>
                    <a:pt x="34242" y="35044"/>
                    <a:pt x="36060" y="29734"/>
                    <a:pt x="38484" y="29734"/>
                  </a:cubicBezTo>
                  <a:lnTo>
                    <a:pt x="81212" y="29734"/>
                  </a:lnTo>
                  <a:cubicBezTo>
                    <a:pt x="83939" y="29734"/>
                    <a:pt x="85454" y="35044"/>
                    <a:pt x="85454" y="44601"/>
                  </a:cubicBezTo>
                  <a:cubicBezTo>
                    <a:pt x="85454" y="53097"/>
                    <a:pt x="83939" y="59469"/>
                    <a:pt x="81212" y="59469"/>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sp>
        <p:nvSpPr>
          <p:cNvPr id="980" name="Shape 980"/>
          <p:cNvSpPr/>
          <p:nvPr/>
        </p:nvSpPr>
        <p:spPr>
          <a:xfrm>
            <a:off x="3579094" y="3327628"/>
            <a:ext cx="1547830" cy="987170"/>
          </a:xfrm>
          <a:prstGeom prst="roundRect">
            <a:avLst>
              <a:gd name="adj" fmla="val 6065"/>
            </a:avLst>
          </a:pr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81" name="Shape 981"/>
          <p:cNvSpPr txBox="1"/>
          <p:nvPr/>
        </p:nvSpPr>
        <p:spPr>
          <a:xfrm>
            <a:off x="3793425" y="3477325"/>
            <a:ext cx="1133700" cy="591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a:solidFill>
                  <a:schemeClr val="lt1"/>
                </a:solidFill>
                <a:latin typeface="Lato"/>
                <a:ea typeface="Lato"/>
                <a:cs typeface="Lato"/>
                <a:sym typeface="Lato"/>
              </a:rPr>
              <a:t>Load Balancer/</a:t>
            </a:r>
            <a:br>
              <a:rPr lang="en-US" sz="1200">
                <a:solidFill>
                  <a:schemeClr val="lt1"/>
                </a:solidFill>
                <a:latin typeface="Lato"/>
                <a:ea typeface="Lato"/>
                <a:cs typeface="Lato"/>
                <a:sym typeface="Lato"/>
              </a:rPr>
            </a:br>
            <a:r>
              <a:rPr lang="en-US" sz="1200">
                <a:solidFill>
                  <a:schemeClr val="lt1"/>
                </a:solidFill>
                <a:latin typeface="Lato"/>
                <a:ea typeface="Lato"/>
                <a:cs typeface="Lato"/>
                <a:sym typeface="Lato"/>
              </a:rPr>
              <a:t>Router</a:t>
            </a:r>
          </a:p>
        </p:txBody>
      </p:sp>
      <p:sp>
        <p:nvSpPr>
          <p:cNvPr id="982" name="Shape 982"/>
          <p:cNvSpPr/>
          <p:nvPr/>
        </p:nvSpPr>
        <p:spPr>
          <a:xfrm>
            <a:off x="6126644" y="3524423"/>
            <a:ext cx="711443" cy="613313"/>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800">
                <a:solidFill>
                  <a:schemeClr val="dk1"/>
                </a:solidFill>
                <a:latin typeface="Lato"/>
                <a:ea typeface="Lato"/>
                <a:cs typeface="Lato"/>
                <a:sym typeface="Lato"/>
              </a:rPr>
              <a:t>YOUR APP</a:t>
            </a:r>
          </a:p>
        </p:txBody>
      </p:sp>
      <p:grpSp>
        <p:nvGrpSpPr>
          <p:cNvPr id="983" name="Shape 983"/>
          <p:cNvGrpSpPr/>
          <p:nvPr/>
        </p:nvGrpSpPr>
        <p:grpSpPr>
          <a:xfrm>
            <a:off x="5646909" y="2893225"/>
            <a:ext cx="1529641" cy="415998"/>
            <a:chOff x="5437710" y="3000724"/>
            <a:chExt cx="1547830" cy="517394"/>
          </a:xfrm>
        </p:grpSpPr>
        <p:sp>
          <p:nvSpPr>
            <p:cNvPr id="984" name="Shape 984"/>
            <p:cNvSpPr/>
            <p:nvPr/>
          </p:nvSpPr>
          <p:spPr>
            <a:xfrm>
              <a:off x="5437710" y="3000724"/>
              <a:ext cx="1547830" cy="517394"/>
            </a:xfrm>
            <a:prstGeom prst="roundRect">
              <a:avLst>
                <a:gd name="adj" fmla="val 8483"/>
              </a:avLst>
            </a:prstGeom>
            <a:solidFill>
              <a:srgbClr val="D75158"/>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85" name="Shape 985"/>
            <p:cNvSpPr txBox="1"/>
            <p:nvPr/>
          </p:nvSpPr>
          <p:spPr>
            <a:xfrm>
              <a:off x="5700287" y="3028468"/>
              <a:ext cx="1109710" cy="430886"/>
            </a:xfrm>
            <a:prstGeom prst="rect">
              <a:avLst/>
            </a:prstGeom>
            <a:solidFill>
              <a:srgbClr val="D75158"/>
            </a:solidFill>
            <a:ln>
              <a:noFill/>
            </a:ln>
          </p:spPr>
          <p:txBody>
            <a:bodyPr lIns="91425" tIns="45700" rIns="91425" bIns="45700" anchor="ctr" anchorCtr="0">
              <a:noAutofit/>
            </a:bodyPr>
            <a:lstStyle/>
            <a:p>
              <a:pPr marL="0" marR="0" lvl="0" indent="0" algn="ctr" rtl="0">
                <a:spcBef>
                  <a:spcPts val="0"/>
                </a:spcBef>
                <a:buSzPct val="25000"/>
                <a:buNone/>
              </a:pPr>
              <a:r>
                <a:rPr lang="en-US" sz="1000">
                  <a:solidFill>
                    <a:schemeClr val="lt1"/>
                  </a:solidFill>
                  <a:latin typeface="Arial"/>
                  <a:ea typeface="Arial"/>
                  <a:cs typeface="Arial"/>
                  <a:sym typeface="Arial"/>
                </a:rPr>
                <a:t>Apigee </a:t>
              </a:r>
              <a:br>
                <a:rPr lang="en-US" sz="1000">
                  <a:solidFill>
                    <a:schemeClr val="lt1"/>
                  </a:solidFill>
                  <a:latin typeface="Arial"/>
                  <a:ea typeface="Arial"/>
                  <a:cs typeface="Arial"/>
                  <a:sym typeface="Arial"/>
                </a:rPr>
              </a:br>
              <a:r>
                <a:rPr lang="en-US" sz="1000">
                  <a:solidFill>
                    <a:schemeClr val="lt1"/>
                  </a:solidFill>
                  <a:latin typeface="Arial"/>
                  <a:ea typeface="Arial"/>
                  <a:cs typeface="Arial"/>
                  <a:sym typeface="Arial"/>
                </a:rPr>
                <a:t>Service Broker</a:t>
              </a:r>
            </a:p>
          </p:txBody>
        </p:sp>
      </p:grpSp>
      <p:sp>
        <p:nvSpPr>
          <p:cNvPr id="986" name="Shape 986"/>
          <p:cNvSpPr/>
          <p:nvPr/>
        </p:nvSpPr>
        <p:spPr>
          <a:xfrm>
            <a:off x="3259780" y="1306308"/>
            <a:ext cx="4298400" cy="855299"/>
          </a:xfrm>
          <a:prstGeom prst="roundRect">
            <a:avLst>
              <a:gd name="adj" fmla="val 6065"/>
            </a:avLst>
          </a:prstGeom>
          <a:solidFill>
            <a:srgbClr val="F62A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87" name="Shape 987"/>
          <p:cNvSpPr/>
          <p:nvPr/>
        </p:nvSpPr>
        <p:spPr>
          <a:xfrm>
            <a:off x="5608251" y="1465859"/>
            <a:ext cx="1547830" cy="517394"/>
          </a:xfrm>
          <a:prstGeom prst="roundRect">
            <a:avLst>
              <a:gd name="adj" fmla="val 8483"/>
            </a:avLst>
          </a:prstGeom>
          <a:solidFill>
            <a:srgbClr val="D75158"/>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88" name="Shape 988"/>
          <p:cNvSpPr txBox="1"/>
          <p:nvPr/>
        </p:nvSpPr>
        <p:spPr>
          <a:xfrm>
            <a:off x="5718428" y="1507082"/>
            <a:ext cx="1266824" cy="430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a:solidFill>
                  <a:schemeClr val="lt1"/>
                </a:solidFill>
                <a:latin typeface="Arial"/>
                <a:ea typeface="Arial"/>
                <a:cs typeface="Arial"/>
                <a:sym typeface="Arial"/>
              </a:rPr>
              <a:t>Apigee </a:t>
            </a:r>
            <a:br>
              <a:rPr lang="en-US" sz="1100">
                <a:solidFill>
                  <a:schemeClr val="lt1"/>
                </a:solidFill>
                <a:latin typeface="Arial"/>
                <a:ea typeface="Arial"/>
                <a:cs typeface="Arial"/>
                <a:sym typeface="Arial"/>
              </a:rPr>
            </a:br>
            <a:r>
              <a:rPr lang="en-US" sz="1100">
                <a:solidFill>
                  <a:schemeClr val="lt1"/>
                </a:solidFill>
                <a:latin typeface="Arial"/>
                <a:ea typeface="Arial"/>
                <a:cs typeface="Arial"/>
                <a:sym typeface="Arial"/>
              </a:rPr>
              <a:t>Management API</a:t>
            </a:r>
          </a:p>
        </p:txBody>
      </p:sp>
      <p:sp>
        <p:nvSpPr>
          <p:cNvPr id="989" name="Shape 989"/>
          <p:cNvSpPr/>
          <p:nvPr/>
        </p:nvSpPr>
        <p:spPr>
          <a:xfrm>
            <a:off x="3597237" y="1465859"/>
            <a:ext cx="1547830" cy="517394"/>
          </a:xfrm>
          <a:prstGeom prst="roundRect">
            <a:avLst>
              <a:gd name="adj" fmla="val 0"/>
            </a:avLst>
          </a:prstGeom>
          <a:solidFill>
            <a:srgbClr val="D75158"/>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90" name="Shape 990"/>
          <p:cNvSpPr txBox="1"/>
          <p:nvPr/>
        </p:nvSpPr>
        <p:spPr>
          <a:xfrm>
            <a:off x="3738558" y="1515545"/>
            <a:ext cx="1164608" cy="43088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a:solidFill>
                  <a:schemeClr val="lt1"/>
                </a:solidFill>
                <a:latin typeface="Arial"/>
                <a:ea typeface="Arial"/>
                <a:cs typeface="Arial"/>
                <a:sym typeface="Arial"/>
              </a:rPr>
              <a:t>API Proxy</a:t>
            </a:r>
            <a:br>
              <a:rPr lang="en-US" sz="1100">
                <a:solidFill>
                  <a:schemeClr val="lt1"/>
                </a:solidFill>
                <a:latin typeface="Arial"/>
                <a:ea typeface="Arial"/>
                <a:cs typeface="Arial"/>
                <a:sym typeface="Arial"/>
              </a:rPr>
            </a:br>
            <a:r>
              <a:rPr lang="en-US" sz="1100">
                <a:solidFill>
                  <a:schemeClr val="lt1"/>
                </a:solidFill>
                <a:latin typeface="Arial"/>
                <a:ea typeface="Arial"/>
                <a:cs typeface="Arial"/>
                <a:sym typeface="Arial"/>
              </a:rPr>
              <a:t>(Route Service)</a:t>
            </a:r>
          </a:p>
        </p:txBody>
      </p:sp>
      <p:pic>
        <p:nvPicPr>
          <p:cNvPr id="991" name="Shape 991"/>
          <p:cNvPicPr preferRelativeResize="0"/>
          <p:nvPr/>
        </p:nvPicPr>
        <p:blipFill rotWithShape="1">
          <a:blip r:embed="rId3">
            <a:alphaModFix/>
          </a:blip>
          <a:srcRect/>
          <a:stretch/>
        </p:blipFill>
        <p:spPr>
          <a:xfrm>
            <a:off x="6976147" y="1924330"/>
            <a:ext cx="500725" cy="300434"/>
          </a:xfrm>
          <a:prstGeom prst="rect">
            <a:avLst/>
          </a:prstGeom>
          <a:noFill/>
          <a:ln>
            <a:noFill/>
          </a:ln>
        </p:spPr>
      </p:pic>
      <p:grpSp>
        <p:nvGrpSpPr>
          <p:cNvPr id="992" name="Shape 992"/>
          <p:cNvGrpSpPr/>
          <p:nvPr/>
        </p:nvGrpSpPr>
        <p:grpSpPr>
          <a:xfrm>
            <a:off x="7161982" y="2550469"/>
            <a:ext cx="1936217" cy="1282280"/>
            <a:chOff x="7098485" y="2550469"/>
            <a:chExt cx="1936217" cy="1282280"/>
          </a:xfrm>
        </p:grpSpPr>
        <p:sp>
          <p:nvSpPr>
            <p:cNvPr id="993" name="Shape 993"/>
            <p:cNvSpPr/>
            <p:nvPr/>
          </p:nvSpPr>
          <p:spPr>
            <a:xfrm>
              <a:off x="7098485" y="2550469"/>
              <a:ext cx="441440" cy="441440"/>
            </a:xfrm>
            <a:prstGeom prst="ellipse">
              <a:avLst/>
            </a:prstGeom>
            <a:solidFill>
              <a:schemeClr val="dk2"/>
            </a:solidFill>
            <a:ln w="12700" cap="flat" cmpd="sng">
              <a:solidFill>
                <a:srgbClr val="86868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a:solidFill>
                    <a:srgbClr val="FFFFFF"/>
                  </a:solidFill>
                  <a:latin typeface="Helvetica Neue"/>
                  <a:ea typeface="Helvetica Neue"/>
                  <a:cs typeface="Helvetica Neue"/>
                  <a:sym typeface="Helvetica Neue"/>
                </a:rPr>
                <a:t>1</a:t>
              </a:r>
            </a:p>
          </p:txBody>
        </p:sp>
        <p:sp>
          <p:nvSpPr>
            <p:cNvPr id="994" name="Shape 994"/>
            <p:cNvSpPr txBox="1"/>
            <p:nvPr/>
          </p:nvSpPr>
          <p:spPr>
            <a:xfrm>
              <a:off x="7486703" y="2559550"/>
              <a:ext cx="1548000" cy="1273200"/>
            </a:xfrm>
            <a:prstGeom prst="rect">
              <a:avLst/>
            </a:prstGeom>
            <a:noFill/>
            <a:ln>
              <a:noFill/>
            </a:ln>
          </p:spPr>
          <p:txBody>
            <a:bodyPr lIns="91325" tIns="45650" rIns="91325" bIns="45650" anchor="t" anchorCtr="0">
              <a:noAutofit/>
            </a:bodyPr>
            <a:lstStyle/>
            <a:p>
              <a:pPr marL="0" marR="0" lvl="0" indent="0" algn="l" rtl="0">
                <a:lnSpc>
                  <a:spcPct val="90000"/>
                </a:lnSpc>
                <a:spcBef>
                  <a:spcPts val="0"/>
                </a:spcBef>
                <a:spcAft>
                  <a:spcPts val="0"/>
                </a:spcAft>
                <a:buSzPct val="25000"/>
                <a:buNone/>
              </a:pPr>
              <a:r>
                <a:rPr lang="en-US" sz="1200">
                  <a:solidFill>
                    <a:schemeClr val="dk1"/>
                  </a:solidFill>
                  <a:latin typeface="Helvetica Neue"/>
                  <a:ea typeface="Helvetica Neue"/>
                  <a:cs typeface="Helvetica Neue"/>
                  <a:sym typeface="Helvetica Neue"/>
                </a:rPr>
                <a:t>Install Apigee Tile from CF marketplace &amp; create Apigee Edge service</a:t>
              </a:r>
            </a:p>
          </p:txBody>
        </p:sp>
      </p:grpSp>
      <p:grpSp>
        <p:nvGrpSpPr>
          <p:cNvPr id="995" name="Shape 995"/>
          <p:cNvGrpSpPr/>
          <p:nvPr/>
        </p:nvGrpSpPr>
        <p:grpSpPr>
          <a:xfrm>
            <a:off x="1283824" y="4390998"/>
            <a:ext cx="2209600" cy="441300"/>
            <a:chOff x="7174750" y="2353550"/>
            <a:chExt cx="2209600" cy="441300"/>
          </a:xfrm>
        </p:grpSpPr>
        <p:sp>
          <p:nvSpPr>
            <p:cNvPr id="996" name="Shape 996"/>
            <p:cNvSpPr/>
            <p:nvPr/>
          </p:nvSpPr>
          <p:spPr>
            <a:xfrm>
              <a:off x="8943050" y="2353550"/>
              <a:ext cx="441300" cy="441300"/>
            </a:xfrm>
            <a:prstGeom prst="ellipse">
              <a:avLst/>
            </a:prstGeom>
            <a:solidFill>
              <a:schemeClr val="dk2"/>
            </a:solidFill>
            <a:ln w="12700" cap="flat" cmpd="sng">
              <a:solidFill>
                <a:srgbClr val="86868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a:solidFill>
                    <a:srgbClr val="FFFFFF"/>
                  </a:solidFill>
                  <a:latin typeface="Helvetica Neue"/>
                  <a:ea typeface="Helvetica Neue"/>
                  <a:cs typeface="Helvetica Neue"/>
                  <a:sym typeface="Helvetica Neue"/>
                </a:rPr>
                <a:t>2</a:t>
              </a:r>
            </a:p>
          </p:txBody>
        </p:sp>
        <p:sp>
          <p:nvSpPr>
            <p:cNvPr id="997" name="Shape 997"/>
            <p:cNvSpPr txBox="1"/>
            <p:nvPr/>
          </p:nvSpPr>
          <p:spPr>
            <a:xfrm>
              <a:off x="7174750" y="2368626"/>
              <a:ext cx="1724100" cy="399600"/>
            </a:xfrm>
            <a:prstGeom prst="rect">
              <a:avLst/>
            </a:prstGeom>
            <a:noFill/>
            <a:ln>
              <a:noFill/>
            </a:ln>
          </p:spPr>
          <p:txBody>
            <a:bodyPr lIns="91325" tIns="45650" rIns="91325" bIns="45650" anchor="t" anchorCtr="0">
              <a:noAutofit/>
            </a:bodyPr>
            <a:lstStyle/>
            <a:p>
              <a:pPr marL="0" marR="0" lvl="0" indent="0" algn="l" rtl="0">
                <a:lnSpc>
                  <a:spcPct val="90000"/>
                </a:lnSpc>
                <a:spcBef>
                  <a:spcPts val="0"/>
                </a:spcBef>
                <a:spcAft>
                  <a:spcPts val="0"/>
                </a:spcAft>
                <a:buSzPct val="25000"/>
                <a:buNone/>
              </a:pPr>
              <a:r>
                <a:rPr lang="en-US" sz="1200">
                  <a:solidFill>
                    <a:schemeClr val="dk1"/>
                  </a:solidFill>
                  <a:latin typeface="Helvetica Neue"/>
                  <a:ea typeface="Helvetica Neue"/>
                  <a:cs typeface="Helvetica Neue"/>
                  <a:sym typeface="Helvetica Neue"/>
                </a:rPr>
                <a:t>Bind route service for your app to Apigee</a:t>
              </a:r>
            </a:p>
          </p:txBody>
        </p:sp>
      </p:grpSp>
      <p:grpSp>
        <p:nvGrpSpPr>
          <p:cNvPr id="998" name="Shape 998"/>
          <p:cNvGrpSpPr/>
          <p:nvPr/>
        </p:nvGrpSpPr>
        <p:grpSpPr>
          <a:xfrm>
            <a:off x="705690" y="888225"/>
            <a:ext cx="2873409" cy="510300"/>
            <a:chOff x="3601290" y="278625"/>
            <a:chExt cx="2873409" cy="510300"/>
          </a:xfrm>
        </p:grpSpPr>
        <p:sp>
          <p:nvSpPr>
            <p:cNvPr id="999" name="Shape 999"/>
            <p:cNvSpPr/>
            <p:nvPr/>
          </p:nvSpPr>
          <p:spPr>
            <a:xfrm>
              <a:off x="3601290" y="346304"/>
              <a:ext cx="441300" cy="441300"/>
            </a:xfrm>
            <a:prstGeom prst="ellipse">
              <a:avLst/>
            </a:prstGeom>
            <a:solidFill>
              <a:schemeClr val="dk2"/>
            </a:solidFill>
            <a:ln w="12700" cap="flat" cmpd="sng">
              <a:solidFill>
                <a:srgbClr val="86868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a:solidFill>
                    <a:srgbClr val="FFFFFF"/>
                  </a:solidFill>
                  <a:latin typeface="Helvetica Neue"/>
                  <a:ea typeface="Helvetica Neue"/>
                  <a:cs typeface="Helvetica Neue"/>
                  <a:sym typeface="Helvetica Neue"/>
                </a:rPr>
                <a:t>3</a:t>
              </a:r>
            </a:p>
          </p:txBody>
        </p:sp>
        <p:sp>
          <p:nvSpPr>
            <p:cNvPr id="1000" name="Shape 1000"/>
            <p:cNvSpPr txBox="1"/>
            <p:nvPr/>
          </p:nvSpPr>
          <p:spPr>
            <a:xfrm>
              <a:off x="4042600" y="278625"/>
              <a:ext cx="2432100" cy="510300"/>
            </a:xfrm>
            <a:prstGeom prst="rect">
              <a:avLst/>
            </a:prstGeom>
            <a:noFill/>
            <a:ln>
              <a:noFill/>
            </a:ln>
          </p:spPr>
          <p:txBody>
            <a:bodyPr lIns="91325" tIns="45650" rIns="91325" bIns="45650" anchor="t" anchorCtr="0">
              <a:noAutofit/>
            </a:bodyPr>
            <a:lstStyle/>
            <a:p>
              <a:pPr marL="0" marR="0" lvl="0" indent="0" algn="l" rtl="0">
                <a:lnSpc>
                  <a:spcPct val="90000"/>
                </a:lnSpc>
                <a:spcBef>
                  <a:spcPts val="0"/>
                </a:spcBef>
                <a:spcAft>
                  <a:spcPts val="0"/>
                </a:spcAft>
                <a:buSzPct val="25000"/>
                <a:buNone/>
              </a:pPr>
              <a:r>
                <a:rPr lang="en-US" sz="1200">
                  <a:solidFill>
                    <a:schemeClr val="dk1"/>
                  </a:solidFill>
                  <a:latin typeface="Helvetica Neue"/>
                  <a:ea typeface="Helvetica Neue"/>
                  <a:cs typeface="Helvetica Neue"/>
                  <a:sym typeface="Helvetica Neue"/>
                </a:rPr>
                <a:t>Apigee automatically creates API proxy, policies are applied and APIs can be published to Developer portal</a:t>
              </a:r>
            </a:p>
          </p:txBody>
        </p:sp>
      </p:grpSp>
      <p:cxnSp>
        <p:nvCxnSpPr>
          <p:cNvPr id="1001" name="Shape 1001"/>
          <p:cNvCxnSpPr>
            <a:endCxn id="984" idx="0"/>
          </p:cNvCxnSpPr>
          <p:nvPr/>
        </p:nvCxnSpPr>
        <p:spPr>
          <a:xfrm>
            <a:off x="6406630" y="1983325"/>
            <a:ext cx="5100" cy="909900"/>
          </a:xfrm>
          <a:prstGeom prst="straightConnector1">
            <a:avLst/>
          </a:prstGeom>
          <a:noFill/>
          <a:ln w="9525" cap="flat" cmpd="sng">
            <a:solidFill>
              <a:srgbClr val="D75158"/>
            </a:solidFill>
            <a:prstDash val="dash"/>
            <a:round/>
            <a:headEnd type="triangle" w="lg" len="lg"/>
            <a:tailEnd type="triangle" w="lg" len="lg"/>
          </a:ln>
        </p:spPr>
      </p:cxnSp>
      <p:cxnSp>
        <p:nvCxnSpPr>
          <p:cNvPr id="1002" name="Shape 1002"/>
          <p:cNvCxnSpPr/>
          <p:nvPr/>
        </p:nvCxnSpPr>
        <p:spPr>
          <a:xfrm>
            <a:off x="1397000" y="3821212"/>
            <a:ext cx="2182095" cy="0"/>
          </a:xfrm>
          <a:prstGeom prst="straightConnector1">
            <a:avLst/>
          </a:prstGeom>
          <a:noFill/>
          <a:ln w="38100" cap="flat" cmpd="sng">
            <a:solidFill>
              <a:schemeClr val="lt2"/>
            </a:solidFill>
            <a:prstDash val="solid"/>
            <a:round/>
            <a:headEnd type="none" w="med" len="med"/>
            <a:tailEnd type="triangle" w="lg" len="lg"/>
          </a:ln>
        </p:spPr>
      </p:cxnSp>
      <p:sp>
        <p:nvSpPr>
          <p:cNvPr id="1003" name="Shape 1003"/>
          <p:cNvSpPr/>
          <p:nvPr/>
        </p:nvSpPr>
        <p:spPr>
          <a:xfrm>
            <a:off x="3349046" y="2206623"/>
            <a:ext cx="441300" cy="441300"/>
          </a:xfrm>
          <a:prstGeom prst="ellipse">
            <a:avLst/>
          </a:prstGeom>
          <a:solidFill>
            <a:schemeClr val="dk2"/>
          </a:solidFill>
          <a:ln w="12700" cap="flat" cmpd="sng">
            <a:solidFill>
              <a:srgbClr val="86868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a:solidFill>
                  <a:srgbClr val="FFFFFF"/>
                </a:solidFill>
                <a:latin typeface="Helvetica Neue"/>
                <a:ea typeface="Helvetica Neue"/>
                <a:cs typeface="Helvetica Neue"/>
                <a:sym typeface="Helvetica Neue"/>
              </a:rPr>
              <a:t>4</a:t>
            </a:r>
          </a:p>
        </p:txBody>
      </p:sp>
      <p:sp>
        <p:nvSpPr>
          <p:cNvPr id="1004" name="Shape 1004"/>
          <p:cNvSpPr txBox="1"/>
          <p:nvPr/>
        </p:nvSpPr>
        <p:spPr>
          <a:xfrm>
            <a:off x="811550" y="2161675"/>
            <a:ext cx="2448300" cy="613200"/>
          </a:xfrm>
          <a:prstGeom prst="rect">
            <a:avLst/>
          </a:prstGeom>
          <a:noFill/>
          <a:ln>
            <a:noFill/>
          </a:ln>
        </p:spPr>
        <p:txBody>
          <a:bodyPr lIns="91325" tIns="45650" rIns="91325" bIns="45650" anchor="t" anchorCtr="0">
            <a:noAutofit/>
          </a:bodyPr>
          <a:lstStyle/>
          <a:p>
            <a:pPr marL="0" marR="0" lvl="0" indent="0" rtl="0">
              <a:lnSpc>
                <a:spcPct val="90000"/>
              </a:lnSpc>
              <a:spcBef>
                <a:spcPts val="0"/>
              </a:spcBef>
              <a:spcAft>
                <a:spcPts val="0"/>
              </a:spcAft>
              <a:buSzPct val="25000"/>
              <a:buNone/>
            </a:pPr>
            <a:r>
              <a:rPr lang="en-US" sz="1200">
                <a:solidFill>
                  <a:schemeClr val="dk1"/>
                </a:solidFill>
                <a:latin typeface="Helvetica Neue"/>
                <a:ea typeface="Helvetica Neue"/>
                <a:cs typeface="Helvetica Neue"/>
                <a:sym typeface="Helvetica Neue"/>
              </a:rPr>
              <a:t>All requests automatically routed to Apigee for security, analytics and traffic management</a:t>
            </a:r>
          </a:p>
        </p:txBody>
      </p:sp>
      <p:cxnSp>
        <p:nvCxnSpPr>
          <p:cNvPr id="1005" name="Shape 1005"/>
          <p:cNvCxnSpPr/>
          <p:nvPr/>
        </p:nvCxnSpPr>
        <p:spPr>
          <a:xfrm rot="10800000">
            <a:off x="3904269" y="1973312"/>
            <a:ext cx="0" cy="1335911"/>
          </a:xfrm>
          <a:prstGeom prst="straightConnector1">
            <a:avLst/>
          </a:prstGeom>
          <a:noFill/>
          <a:ln w="38100" cap="flat" cmpd="sng">
            <a:solidFill>
              <a:schemeClr val="lt2"/>
            </a:solidFill>
            <a:prstDash val="solid"/>
            <a:round/>
            <a:headEnd type="none" w="med" len="med"/>
            <a:tailEnd type="triangle" w="lg" len="lg"/>
          </a:ln>
        </p:spPr>
      </p:cxnSp>
      <p:cxnSp>
        <p:nvCxnSpPr>
          <p:cNvPr id="1006" name="Shape 1006"/>
          <p:cNvCxnSpPr/>
          <p:nvPr/>
        </p:nvCxnSpPr>
        <p:spPr>
          <a:xfrm>
            <a:off x="4709812" y="1980108"/>
            <a:ext cx="0" cy="1335911"/>
          </a:xfrm>
          <a:prstGeom prst="straightConnector1">
            <a:avLst/>
          </a:prstGeom>
          <a:noFill/>
          <a:ln w="38100" cap="flat" cmpd="sng">
            <a:solidFill>
              <a:schemeClr val="lt2"/>
            </a:solidFill>
            <a:prstDash val="solid"/>
            <a:round/>
            <a:headEnd type="none" w="med" len="med"/>
            <a:tailEnd type="triangle" w="lg" len="lg"/>
          </a:ln>
        </p:spPr>
      </p:cxnSp>
      <p:cxnSp>
        <p:nvCxnSpPr>
          <p:cNvPr id="1007" name="Shape 1007"/>
          <p:cNvCxnSpPr/>
          <p:nvPr/>
        </p:nvCxnSpPr>
        <p:spPr>
          <a:xfrm>
            <a:off x="5126926" y="3832658"/>
            <a:ext cx="999720" cy="1"/>
          </a:xfrm>
          <a:prstGeom prst="straightConnector1">
            <a:avLst/>
          </a:prstGeom>
          <a:noFill/>
          <a:ln w="38100" cap="flat" cmpd="sng">
            <a:solidFill>
              <a:schemeClr val="lt2"/>
            </a:solidFill>
            <a:prstDash val="solid"/>
            <a:round/>
            <a:headEnd type="none" w="med" len="med"/>
            <a:tailEnd type="triangle" w="lg" len="lg"/>
          </a:ln>
        </p:spPr>
      </p:cxnSp>
      <p:grpSp>
        <p:nvGrpSpPr>
          <p:cNvPr id="1008" name="Shape 1008"/>
          <p:cNvGrpSpPr/>
          <p:nvPr/>
        </p:nvGrpSpPr>
        <p:grpSpPr>
          <a:xfrm>
            <a:off x="1397000" y="1973312"/>
            <a:ext cx="4729647" cy="1858213"/>
            <a:chOff x="1549400" y="2124641"/>
            <a:chExt cx="4729647" cy="1858213"/>
          </a:xfrm>
        </p:grpSpPr>
        <p:cxnSp>
          <p:nvCxnSpPr>
            <p:cNvPr id="1009" name="Shape 1009"/>
            <p:cNvCxnSpPr/>
            <p:nvPr/>
          </p:nvCxnSpPr>
          <p:spPr>
            <a:xfrm>
              <a:off x="1549400" y="3973612"/>
              <a:ext cx="2182095" cy="0"/>
            </a:xfrm>
            <a:prstGeom prst="straightConnector1">
              <a:avLst/>
            </a:prstGeom>
            <a:noFill/>
            <a:ln w="38100" cap="flat" cmpd="sng">
              <a:solidFill>
                <a:schemeClr val="lt2"/>
              </a:solidFill>
              <a:prstDash val="solid"/>
              <a:round/>
              <a:headEnd type="triangle" w="lg" len="lg"/>
              <a:tailEnd type="triangle" w="lg" len="lg"/>
            </a:ln>
          </p:spPr>
        </p:cxnSp>
        <p:cxnSp>
          <p:nvCxnSpPr>
            <p:cNvPr id="1010" name="Shape 1010"/>
            <p:cNvCxnSpPr/>
            <p:nvPr/>
          </p:nvCxnSpPr>
          <p:spPr>
            <a:xfrm rot="10800000">
              <a:off x="4056669" y="2125714"/>
              <a:ext cx="0" cy="1353243"/>
            </a:xfrm>
            <a:prstGeom prst="straightConnector1">
              <a:avLst/>
            </a:prstGeom>
            <a:noFill/>
            <a:ln w="38100" cap="flat" cmpd="sng">
              <a:solidFill>
                <a:schemeClr val="lt2"/>
              </a:solidFill>
              <a:prstDash val="solid"/>
              <a:round/>
              <a:headEnd type="triangle" w="lg" len="lg"/>
              <a:tailEnd type="triangle" w="lg" len="lg"/>
            </a:ln>
          </p:spPr>
        </p:cxnSp>
        <p:cxnSp>
          <p:nvCxnSpPr>
            <p:cNvPr id="1011" name="Shape 1011"/>
            <p:cNvCxnSpPr/>
            <p:nvPr/>
          </p:nvCxnSpPr>
          <p:spPr>
            <a:xfrm>
              <a:off x="4862212" y="2124641"/>
              <a:ext cx="0" cy="1343776"/>
            </a:xfrm>
            <a:prstGeom prst="straightConnector1">
              <a:avLst/>
            </a:prstGeom>
            <a:noFill/>
            <a:ln w="38100" cap="flat" cmpd="sng">
              <a:solidFill>
                <a:schemeClr val="lt2"/>
              </a:solidFill>
              <a:prstDash val="solid"/>
              <a:round/>
              <a:headEnd type="triangle" w="lg" len="lg"/>
              <a:tailEnd type="triangle" w="lg" len="lg"/>
            </a:ln>
          </p:spPr>
        </p:cxnSp>
        <p:cxnSp>
          <p:nvCxnSpPr>
            <p:cNvPr id="1012" name="Shape 1012"/>
            <p:cNvCxnSpPr/>
            <p:nvPr/>
          </p:nvCxnSpPr>
          <p:spPr>
            <a:xfrm>
              <a:off x="5279326" y="3982853"/>
              <a:ext cx="999720" cy="1"/>
            </a:xfrm>
            <a:prstGeom prst="straightConnector1">
              <a:avLst/>
            </a:prstGeom>
            <a:noFill/>
            <a:ln w="38100" cap="flat" cmpd="sng">
              <a:solidFill>
                <a:schemeClr val="lt2"/>
              </a:solidFill>
              <a:prstDash val="solid"/>
              <a:round/>
              <a:headEnd type="triangle" w="lg" len="lg"/>
              <a:tailEnd type="triangle" w="lg" len="lg"/>
            </a:ln>
          </p:spPr>
        </p:cxnSp>
      </p:grpSp>
      <p:sp>
        <p:nvSpPr>
          <p:cNvPr id="1013" name="Shape 1013"/>
          <p:cNvSpPr/>
          <p:nvPr/>
        </p:nvSpPr>
        <p:spPr>
          <a:xfrm>
            <a:off x="5888910" y="4260796"/>
            <a:ext cx="1318019" cy="591472"/>
          </a:xfrm>
          <a:prstGeom prst="roundRect">
            <a:avLst>
              <a:gd name="adj" fmla="val 16667"/>
            </a:avLst>
          </a:prstGeom>
          <a:solidFill>
            <a:schemeClr val="lt1"/>
          </a:solid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014" name="Shape 1014" descr="CF logo.png"/>
          <p:cNvPicPr preferRelativeResize="0"/>
          <p:nvPr/>
        </p:nvPicPr>
        <p:blipFill rotWithShape="1">
          <a:blip r:embed="rId4">
            <a:alphaModFix/>
          </a:blip>
          <a:srcRect/>
          <a:stretch/>
        </p:blipFill>
        <p:spPr>
          <a:xfrm>
            <a:off x="5978394" y="4311239"/>
            <a:ext cx="1116081" cy="4905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Shape 1019"/>
          <p:cNvSpPr txBox="1">
            <a:spLocks noGrp="1"/>
          </p:cNvSpPr>
          <p:nvPr>
            <p:ph type="title"/>
          </p:nvPr>
        </p:nvSpPr>
        <p:spPr>
          <a:xfrm>
            <a:off x="3106096" y="149918"/>
            <a:ext cx="5985149"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DEMO</a:t>
            </a:r>
          </a:p>
        </p:txBody>
      </p:sp>
      <p:pic>
        <p:nvPicPr>
          <p:cNvPr id="1020" name="Shape 1020" descr="Pivotal_SF_Office_59A8620.jpg"/>
          <p:cNvPicPr preferRelativeResize="0">
            <a:picLocks noGrp="1"/>
          </p:cNvPicPr>
          <p:nvPr>
            <p:ph type="pic" idx="2"/>
          </p:nvPr>
        </p:nvPicPr>
        <p:blipFill rotWithShape="1">
          <a:blip r:embed="rId3">
            <a:alphaModFix/>
          </a:blip>
          <a:srcRect l="30280" r="30280"/>
          <a:stretch/>
        </p:blipFill>
        <p:spPr>
          <a:xfrm>
            <a:off x="0" y="-2286"/>
            <a:ext cx="3044952" cy="5148072"/>
          </a:xfrm>
          <a:prstGeom prst="rect">
            <a:avLst/>
          </a:prstGeom>
          <a:solidFill>
            <a:srgbClr val="D8D8D8"/>
          </a:solidFill>
          <a:ln>
            <a:noFill/>
          </a:ln>
        </p:spPr>
      </p:pic>
      <p:pic>
        <p:nvPicPr>
          <p:cNvPr id="1021" name="Shape 1021"/>
          <p:cNvPicPr preferRelativeResize="0"/>
          <p:nvPr/>
        </p:nvPicPr>
        <p:blipFill rotWithShape="1">
          <a:blip r:embed="rId4">
            <a:alphaModFix/>
          </a:blip>
          <a:srcRect/>
          <a:stretch/>
        </p:blipFill>
        <p:spPr>
          <a:xfrm>
            <a:off x="3854258" y="1997699"/>
            <a:ext cx="2000586" cy="879379"/>
          </a:xfrm>
          <a:prstGeom prst="rect">
            <a:avLst/>
          </a:prstGeom>
          <a:noFill/>
          <a:ln>
            <a:noFill/>
          </a:ln>
        </p:spPr>
      </p:pic>
      <p:pic>
        <p:nvPicPr>
          <p:cNvPr id="1022" name="Shape 1022"/>
          <p:cNvPicPr preferRelativeResize="0"/>
          <p:nvPr/>
        </p:nvPicPr>
        <p:blipFill rotWithShape="1">
          <a:blip r:embed="rId5">
            <a:alphaModFix/>
          </a:blip>
          <a:srcRect/>
          <a:stretch/>
        </p:blipFill>
        <p:spPr>
          <a:xfrm>
            <a:off x="6631609" y="1942482"/>
            <a:ext cx="1468155" cy="879975"/>
          </a:xfrm>
          <a:prstGeom prst="rect">
            <a:avLst/>
          </a:prstGeom>
          <a:noFill/>
          <a:ln>
            <a:noFill/>
          </a:ln>
        </p:spPr>
      </p:pic>
      <p:sp>
        <p:nvSpPr>
          <p:cNvPr id="1023" name="Shape 1023"/>
          <p:cNvSpPr txBox="1"/>
          <p:nvPr/>
        </p:nvSpPr>
        <p:spPr>
          <a:xfrm>
            <a:off x="5854846" y="1881734"/>
            <a:ext cx="436879" cy="101566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6000" b="1">
                <a:solidFill>
                  <a:srgbClr val="008881"/>
                </a:solidFill>
                <a:latin typeface="Arial"/>
                <a:ea typeface="Arial"/>
                <a:cs typeface="Arial"/>
                <a:sym typeface="Arial"/>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Shape 1029"/>
          <p:cNvSpPr txBox="1">
            <a:spLocks noGrp="1"/>
          </p:cNvSpPr>
          <p:nvPr>
            <p:ph type="sldNum" idx="12"/>
          </p:nvPr>
        </p:nvSpPr>
        <p:spPr>
          <a:xfrm>
            <a:off x="8532103" y="4842860"/>
            <a:ext cx="458891"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US" sz="900" b="0" i="0">
                <a:solidFill>
                  <a:srgbClr val="BDBDBD"/>
                </a:solidFill>
                <a:latin typeface="Helvetica Neue"/>
                <a:ea typeface="Helvetica Neue"/>
                <a:cs typeface="Helvetica Neue"/>
                <a:sym typeface="Helvetica Neue"/>
              </a:rPr>
              <a:t>26</a:t>
            </a:fld>
            <a:endParaRPr lang="en-US" sz="900" b="0" i="0">
              <a:solidFill>
                <a:srgbClr val="BDBDBD"/>
              </a:solidFill>
              <a:latin typeface="Helvetica Neue"/>
              <a:ea typeface="Helvetica Neue"/>
              <a:cs typeface="Helvetica Neue"/>
              <a:sym typeface="Helvetica Neue"/>
            </a:endParaRPr>
          </a:p>
        </p:txBody>
      </p:sp>
      <p:sp>
        <p:nvSpPr>
          <p:cNvPr id="1030" name="Shape 1030"/>
          <p:cNvSpPr txBox="1"/>
          <p:nvPr/>
        </p:nvSpPr>
        <p:spPr>
          <a:xfrm>
            <a:off x="165360" y="143568"/>
            <a:ext cx="8881524" cy="572699"/>
          </a:xfrm>
          <a:prstGeom prst="rect">
            <a:avLst/>
          </a:prstGeom>
          <a:noFill/>
          <a:ln>
            <a:noFill/>
          </a:ln>
        </p:spPr>
        <p:txBody>
          <a:bodyPr lIns="91425" tIns="91425" rIns="91425" bIns="91425" anchor="t" anchorCtr="0">
            <a:noAutofit/>
          </a:bodyPr>
          <a:lstStyle/>
          <a:p>
            <a:pPr marL="0" marR="0" lvl="0" indent="0" algn="l" rtl="0">
              <a:spcBef>
                <a:spcPts val="0"/>
              </a:spcBef>
              <a:buClr>
                <a:srgbClr val="139487"/>
              </a:buClr>
              <a:buSzPct val="25000"/>
              <a:buFont typeface="Arial"/>
              <a:buNone/>
            </a:pPr>
            <a:r>
              <a:rPr lang="en-US" sz="2800" b="1">
                <a:solidFill>
                  <a:srgbClr val="139487"/>
                </a:solidFill>
                <a:latin typeface="Arial"/>
                <a:ea typeface="Arial"/>
                <a:cs typeface="Arial"/>
                <a:sym typeface="Arial"/>
              </a:rPr>
              <a:t>APIs: Building Blocks for Modern Apps</a:t>
            </a:r>
          </a:p>
        </p:txBody>
      </p:sp>
      <p:sp>
        <p:nvSpPr>
          <p:cNvPr id="1031" name="Shape 1031"/>
          <p:cNvSpPr/>
          <p:nvPr/>
        </p:nvSpPr>
        <p:spPr>
          <a:xfrm>
            <a:off x="1124455" y="2887561"/>
            <a:ext cx="5246140" cy="1171614"/>
          </a:xfrm>
          <a:prstGeom prst="rect">
            <a:avLst/>
          </a:prstGeom>
          <a:solidFill>
            <a:schemeClr val="lt1"/>
          </a:solidFill>
          <a:ln w="12700" cap="flat" cmpd="sng">
            <a:solidFill>
              <a:srgbClr val="15665B"/>
            </a:solidFill>
            <a:prstDash val="solid"/>
            <a:round/>
            <a:headEnd type="none" w="med" len="med"/>
            <a:tailEnd type="none" w="med" len="med"/>
          </a:ln>
        </p:spPr>
        <p:txBody>
          <a:bodyPr lIns="68625" tIns="34300" rIns="68625" bIns="34300" anchor="ctr" anchorCtr="0">
            <a:noAutofit/>
          </a:bodyPr>
          <a:lstStyle/>
          <a:p>
            <a:pPr marL="0" marR="0" lvl="0" indent="0" algn="ctr" rtl="0">
              <a:spcBef>
                <a:spcPts val="0"/>
              </a:spcBef>
              <a:buSzPct val="25000"/>
              <a:buNone/>
            </a:pPr>
            <a:r>
              <a:rPr lang="en-US" sz="1400" b="1">
                <a:solidFill>
                  <a:schemeClr val="dk1"/>
                </a:solidFill>
                <a:latin typeface="Helvetica Neue"/>
                <a:ea typeface="Helvetica Neue"/>
                <a:cs typeface="Helvetica Neue"/>
                <a:sym typeface="Helvetica Neue"/>
              </a:rPr>
              <a:t>CLOUD NATIVE</a:t>
            </a:r>
          </a:p>
          <a:p>
            <a:pPr marL="0" marR="0" lvl="0" indent="0" algn="ctr" rtl="0">
              <a:spcBef>
                <a:spcPts val="0"/>
              </a:spcBef>
              <a:buSzPct val="25000"/>
              <a:buNone/>
            </a:pPr>
            <a:r>
              <a:rPr lang="en-US" sz="1400" b="1">
                <a:solidFill>
                  <a:schemeClr val="dk1"/>
                </a:solidFill>
                <a:latin typeface="Helvetica Neue"/>
                <a:ea typeface="Helvetica Neue"/>
                <a:cs typeface="Helvetica Neue"/>
                <a:sym typeface="Helvetica Neue"/>
              </a:rPr>
              <a:t> PLATFORM</a:t>
            </a:r>
          </a:p>
        </p:txBody>
      </p:sp>
      <p:sp>
        <p:nvSpPr>
          <p:cNvPr id="1032" name="Shape 1032"/>
          <p:cNvSpPr/>
          <p:nvPr/>
        </p:nvSpPr>
        <p:spPr>
          <a:xfrm>
            <a:off x="1124455" y="1736814"/>
            <a:ext cx="5246140" cy="1157661"/>
          </a:xfrm>
          <a:prstGeom prst="rect">
            <a:avLst/>
          </a:prstGeom>
          <a:solidFill>
            <a:srgbClr val="F62A00"/>
          </a:solidFill>
          <a:ln>
            <a:noFill/>
          </a:ln>
        </p:spPr>
        <p:txBody>
          <a:bodyPr lIns="68625" tIns="34300" rIns="68625" bIns="34300" anchor="ctr" anchorCtr="0">
            <a:noAutofit/>
          </a:bodyPr>
          <a:lstStyle/>
          <a:p>
            <a:pPr marL="0" marR="0" lvl="0" indent="0" algn="ctr" rtl="0">
              <a:spcBef>
                <a:spcPts val="0"/>
              </a:spcBef>
              <a:buSzPct val="25000"/>
              <a:buNone/>
            </a:pPr>
            <a:r>
              <a:rPr lang="en-US" sz="1400" b="1">
                <a:solidFill>
                  <a:srgbClr val="FFFFFF"/>
                </a:solidFill>
                <a:latin typeface="Helvetica Neue"/>
                <a:ea typeface="Helvetica Neue"/>
                <a:cs typeface="Helvetica Neue"/>
                <a:sym typeface="Helvetica Neue"/>
              </a:rPr>
              <a:t>API MANAGEMENT</a:t>
            </a:r>
          </a:p>
        </p:txBody>
      </p:sp>
      <p:pic>
        <p:nvPicPr>
          <p:cNvPr id="1033" name="Shape 1033"/>
          <p:cNvPicPr preferRelativeResize="0"/>
          <p:nvPr/>
        </p:nvPicPr>
        <p:blipFill rotWithShape="1">
          <a:blip r:embed="rId3">
            <a:alphaModFix/>
          </a:blip>
          <a:srcRect/>
          <a:stretch/>
        </p:blipFill>
        <p:spPr>
          <a:xfrm>
            <a:off x="1495045" y="2020791"/>
            <a:ext cx="947885" cy="568138"/>
          </a:xfrm>
          <a:prstGeom prst="rect">
            <a:avLst/>
          </a:prstGeom>
          <a:noFill/>
          <a:ln>
            <a:noFill/>
          </a:ln>
        </p:spPr>
      </p:pic>
      <p:sp>
        <p:nvSpPr>
          <p:cNvPr id="1034" name="Shape 1034"/>
          <p:cNvSpPr/>
          <p:nvPr/>
        </p:nvSpPr>
        <p:spPr>
          <a:xfrm>
            <a:off x="5250926" y="2837819"/>
            <a:ext cx="317846" cy="317516"/>
          </a:xfrm>
          <a:prstGeom prst="rect">
            <a:avLst/>
          </a:prstGeom>
          <a:solidFill>
            <a:srgbClr val="FD2A00"/>
          </a:solidFill>
          <a:ln>
            <a:noFill/>
          </a:ln>
        </p:spPr>
        <p:txBody>
          <a:bodyPr lIns="68625" tIns="34300" rIns="68625" bIns="34300" anchor="ctr" anchorCtr="0">
            <a:noAutofit/>
          </a:bodyPr>
          <a:lstStyle/>
          <a:p>
            <a:pPr marL="0" marR="0" lvl="0" indent="0" algn="ctr" rtl="0">
              <a:spcBef>
                <a:spcPts val="0"/>
              </a:spcBef>
              <a:buNone/>
            </a:pPr>
            <a:endParaRPr sz="1100">
              <a:solidFill>
                <a:srgbClr val="5A5A5A"/>
              </a:solidFill>
              <a:latin typeface="Arial"/>
              <a:ea typeface="Arial"/>
              <a:cs typeface="Arial"/>
              <a:sym typeface="Arial"/>
            </a:endParaRPr>
          </a:p>
        </p:txBody>
      </p:sp>
      <p:sp>
        <p:nvSpPr>
          <p:cNvPr id="1035" name="Shape 1035"/>
          <p:cNvSpPr/>
          <p:nvPr/>
        </p:nvSpPr>
        <p:spPr>
          <a:xfrm>
            <a:off x="2442932" y="2679061"/>
            <a:ext cx="317846" cy="317516"/>
          </a:xfrm>
          <a:prstGeom prst="rect">
            <a:avLst/>
          </a:prstGeom>
          <a:solidFill>
            <a:schemeClr val="lt1"/>
          </a:solidFill>
          <a:ln>
            <a:noFill/>
          </a:ln>
        </p:spPr>
        <p:txBody>
          <a:bodyPr lIns="68625" tIns="34300" rIns="68625" bIns="34300" anchor="ctr" anchorCtr="0">
            <a:noAutofit/>
          </a:bodyPr>
          <a:lstStyle/>
          <a:p>
            <a:pPr marL="0" marR="0" lvl="0" indent="0" algn="ctr" rtl="0">
              <a:spcBef>
                <a:spcPts val="0"/>
              </a:spcBef>
              <a:buNone/>
            </a:pPr>
            <a:endParaRPr sz="1400" b="1">
              <a:solidFill>
                <a:srgbClr val="FFFFFF"/>
              </a:solidFill>
              <a:latin typeface="Helvetica Neue"/>
              <a:ea typeface="Helvetica Neue"/>
              <a:cs typeface="Helvetica Neue"/>
              <a:sym typeface="Helvetica Neue"/>
            </a:endParaRPr>
          </a:p>
        </p:txBody>
      </p:sp>
      <p:sp>
        <p:nvSpPr>
          <p:cNvPr id="1036" name="Shape 1036"/>
          <p:cNvSpPr/>
          <p:nvPr/>
        </p:nvSpPr>
        <p:spPr>
          <a:xfrm>
            <a:off x="4820350" y="1119050"/>
            <a:ext cx="2204700" cy="364500"/>
          </a:xfrm>
          <a:prstGeom prst="rect">
            <a:avLst/>
          </a:prstGeom>
          <a:noFill/>
          <a:ln>
            <a:noFill/>
          </a:ln>
        </p:spPr>
        <p:txBody>
          <a:bodyPr lIns="19000" tIns="19000" rIns="19000" bIns="19000" anchor="t" anchorCtr="0">
            <a:noAutofit/>
          </a:bodyPr>
          <a:lstStyle/>
          <a:p>
            <a:pPr marL="0" marR="0" lvl="0" indent="0" algn="ctr" rtl="0">
              <a:spcBef>
                <a:spcPts val="0"/>
              </a:spcBef>
              <a:buNone/>
            </a:pPr>
            <a:r>
              <a:rPr lang="en-US" b="1">
                <a:solidFill>
                  <a:srgbClr val="909090"/>
                </a:solidFill>
                <a:latin typeface="Helvetica Neue"/>
                <a:ea typeface="Helvetica Neue"/>
                <a:cs typeface="Helvetica Neue"/>
                <a:sym typeface="Helvetica Neue"/>
              </a:rPr>
              <a:t>Partners / Developers</a:t>
            </a:r>
          </a:p>
        </p:txBody>
      </p:sp>
      <p:sp>
        <p:nvSpPr>
          <p:cNvPr id="1037" name="Shape 1037"/>
          <p:cNvSpPr/>
          <p:nvPr/>
        </p:nvSpPr>
        <p:spPr>
          <a:xfrm>
            <a:off x="6930492" y="3401071"/>
            <a:ext cx="1487522" cy="223072"/>
          </a:xfrm>
          <a:prstGeom prst="rect">
            <a:avLst/>
          </a:prstGeom>
          <a:noFill/>
          <a:ln>
            <a:noFill/>
          </a:ln>
        </p:spPr>
        <p:txBody>
          <a:bodyPr lIns="19000" tIns="19000" rIns="19000" bIns="19000" anchor="t" anchorCtr="0">
            <a:noAutofit/>
          </a:bodyPr>
          <a:lstStyle/>
          <a:p>
            <a:pPr marL="0" marR="0" lvl="0" indent="0" algn="ctr" rtl="0">
              <a:spcBef>
                <a:spcPts val="0"/>
              </a:spcBef>
              <a:buNone/>
            </a:pPr>
            <a:r>
              <a:rPr lang="en-US" b="1">
                <a:solidFill>
                  <a:srgbClr val="5A5A5A"/>
                </a:solidFill>
                <a:latin typeface="Helvetica Neue"/>
                <a:ea typeface="Helvetica Neue"/>
                <a:cs typeface="Helvetica Neue"/>
                <a:sym typeface="Helvetica Neue"/>
              </a:rPr>
              <a:t>Build Great Software</a:t>
            </a:r>
          </a:p>
        </p:txBody>
      </p:sp>
      <p:sp>
        <p:nvSpPr>
          <p:cNvPr id="1038" name="Shape 1038"/>
          <p:cNvSpPr/>
          <p:nvPr/>
        </p:nvSpPr>
        <p:spPr>
          <a:xfrm>
            <a:off x="6930500" y="2252634"/>
            <a:ext cx="1827600" cy="430800"/>
          </a:xfrm>
          <a:prstGeom prst="rect">
            <a:avLst/>
          </a:prstGeom>
          <a:noFill/>
          <a:ln>
            <a:noFill/>
          </a:ln>
        </p:spPr>
        <p:txBody>
          <a:bodyPr lIns="19000" tIns="19000" rIns="19000" bIns="19000" anchor="t" anchorCtr="0">
            <a:noAutofit/>
          </a:bodyPr>
          <a:lstStyle/>
          <a:p>
            <a:pPr marL="0" marR="0" lvl="0" indent="0" algn="ctr" rtl="0">
              <a:spcBef>
                <a:spcPts val="0"/>
              </a:spcBef>
              <a:buNone/>
            </a:pPr>
            <a:r>
              <a:rPr lang="en-US" b="1">
                <a:solidFill>
                  <a:schemeClr val="dk2"/>
                </a:solidFill>
                <a:latin typeface="Helvetica Neue"/>
                <a:ea typeface="Helvetica Neue"/>
                <a:cs typeface="Helvetica Neue"/>
                <a:sym typeface="Helvetica Neue"/>
              </a:rPr>
              <a:t>Grow Thriving Ecosystem</a:t>
            </a:r>
          </a:p>
        </p:txBody>
      </p:sp>
      <p:grpSp>
        <p:nvGrpSpPr>
          <p:cNvPr id="1039" name="Shape 1039"/>
          <p:cNvGrpSpPr/>
          <p:nvPr/>
        </p:nvGrpSpPr>
        <p:grpSpPr>
          <a:xfrm>
            <a:off x="3123873" y="4050982"/>
            <a:ext cx="1431663" cy="430724"/>
            <a:chOff x="3123873" y="4050982"/>
            <a:chExt cx="1431663" cy="430724"/>
          </a:xfrm>
        </p:grpSpPr>
        <p:cxnSp>
          <p:nvCxnSpPr>
            <p:cNvPr id="1040" name="Shape 1040"/>
            <p:cNvCxnSpPr/>
            <p:nvPr/>
          </p:nvCxnSpPr>
          <p:spPr>
            <a:xfrm rot="10800000" flipH="1">
              <a:off x="3123873" y="4050983"/>
              <a:ext cx="746696" cy="430724"/>
            </a:xfrm>
            <a:prstGeom prst="straightConnector1">
              <a:avLst/>
            </a:prstGeom>
            <a:noFill/>
            <a:ln w="12700" cap="rnd" cmpd="sng">
              <a:solidFill>
                <a:srgbClr val="B3B3B3"/>
              </a:solidFill>
              <a:prstDash val="dash"/>
              <a:round/>
              <a:headEnd type="none" w="med" len="med"/>
              <a:tailEnd type="none" w="med" len="med"/>
            </a:ln>
          </p:spPr>
        </p:cxnSp>
        <p:cxnSp>
          <p:nvCxnSpPr>
            <p:cNvPr id="1041" name="Shape 1041"/>
            <p:cNvCxnSpPr/>
            <p:nvPr/>
          </p:nvCxnSpPr>
          <p:spPr>
            <a:xfrm>
              <a:off x="3868207" y="4050982"/>
              <a:ext cx="687330" cy="430724"/>
            </a:xfrm>
            <a:prstGeom prst="straightConnector1">
              <a:avLst/>
            </a:prstGeom>
            <a:noFill/>
            <a:ln w="12700" cap="rnd" cmpd="sng">
              <a:solidFill>
                <a:srgbClr val="B3B3B3"/>
              </a:solidFill>
              <a:prstDash val="dash"/>
              <a:round/>
              <a:headEnd type="none" w="med" len="med"/>
              <a:tailEnd type="none" w="med" len="med"/>
            </a:ln>
          </p:spPr>
        </p:cxnSp>
        <p:cxnSp>
          <p:nvCxnSpPr>
            <p:cNvPr id="1042" name="Shape 1042"/>
            <p:cNvCxnSpPr/>
            <p:nvPr/>
          </p:nvCxnSpPr>
          <p:spPr>
            <a:xfrm rot="10800000" flipH="1">
              <a:off x="3831132" y="4050983"/>
              <a:ext cx="11458" cy="430724"/>
            </a:xfrm>
            <a:prstGeom prst="straightConnector1">
              <a:avLst/>
            </a:prstGeom>
            <a:noFill/>
            <a:ln w="12700" cap="rnd" cmpd="sng">
              <a:solidFill>
                <a:srgbClr val="B3B3B3"/>
              </a:solidFill>
              <a:prstDash val="dash"/>
              <a:round/>
              <a:headEnd type="none" w="med" len="med"/>
              <a:tailEnd type="none" w="med" len="med"/>
            </a:ln>
          </p:spPr>
        </p:cxnSp>
      </p:grpSp>
      <p:grpSp>
        <p:nvGrpSpPr>
          <p:cNvPr id="1043" name="Shape 1043"/>
          <p:cNvGrpSpPr/>
          <p:nvPr/>
        </p:nvGrpSpPr>
        <p:grpSpPr>
          <a:xfrm>
            <a:off x="2304266" y="1043224"/>
            <a:ext cx="2874004" cy="665425"/>
            <a:chOff x="2416331" y="1043224"/>
            <a:chExt cx="2874004" cy="665425"/>
          </a:xfrm>
        </p:grpSpPr>
        <p:grpSp>
          <p:nvGrpSpPr>
            <p:cNvPr id="1044" name="Shape 1044"/>
            <p:cNvGrpSpPr/>
            <p:nvPr/>
          </p:nvGrpSpPr>
          <p:grpSpPr>
            <a:xfrm>
              <a:off x="2906117" y="1043224"/>
              <a:ext cx="1875972" cy="370854"/>
              <a:chOff x="4619544" y="556414"/>
              <a:chExt cx="4526729" cy="895805"/>
            </a:xfrm>
          </p:grpSpPr>
          <p:grpSp>
            <p:nvGrpSpPr>
              <p:cNvPr id="1045" name="Shape 1045"/>
              <p:cNvGrpSpPr/>
              <p:nvPr/>
            </p:nvGrpSpPr>
            <p:grpSpPr>
              <a:xfrm>
                <a:off x="5752651" y="556414"/>
                <a:ext cx="560856" cy="566928"/>
                <a:chOff x="0" y="0"/>
                <a:chExt cx="2499788" cy="2523896"/>
              </a:xfrm>
            </p:grpSpPr>
            <p:sp>
              <p:nvSpPr>
                <p:cNvPr id="1046" name="Shape 1046"/>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47" name="Shape 1047"/>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48" name="Shape 1048"/>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49" name="Shape 1049"/>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50" name="Shape 1050"/>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51" name="Shape 1051"/>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52" name="Shape 1052"/>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53" name="Shape 1053"/>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54" name="Shape 1054"/>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55" name="Shape 1055"/>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56" name="Shape 1056"/>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1057" name="Shape 1057"/>
              <p:cNvGrpSpPr/>
              <p:nvPr/>
            </p:nvGrpSpPr>
            <p:grpSpPr>
              <a:xfrm>
                <a:off x="6885757" y="556414"/>
                <a:ext cx="560856" cy="566928"/>
                <a:chOff x="0" y="0"/>
                <a:chExt cx="2499788" cy="2523896"/>
              </a:xfrm>
            </p:grpSpPr>
            <p:sp>
              <p:nvSpPr>
                <p:cNvPr id="1058" name="Shape 1058"/>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59" name="Shape 1059"/>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60" name="Shape 1060"/>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61" name="Shape 1061"/>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62" name="Shape 1062"/>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63" name="Shape 1063"/>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64" name="Shape 1064"/>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65" name="Shape 1065"/>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66" name="Shape 1066"/>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67" name="Shape 1067"/>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68" name="Shape 1068"/>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1069" name="Shape 1069"/>
              <p:cNvGrpSpPr/>
              <p:nvPr/>
            </p:nvGrpSpPr>
            <p:grpSpPr>
              <a:xfrm>
                <a:off x="6319203" y="885290"/>
                <a:ext cx="560856" cy="566928"/>
                <a:chOff x="0" y="0"/>
                <a:chExt cx="2499788" cy="2523896"/>
              </a:xfrm>
            </p:grpSpPr>
            <p:sp>
              <p:nvSpPr>
                <p:cNvPr id="1070" name="Shape 1070"/>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71" name="Shape 1071"/>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72" name="Shape 1072"/>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73" name="Shape 1073"/>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74" name="Shape 1074"/>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75" name="Shape 1075"/>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76" name="Shape 1076"/>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77" name="Shape 1077"/>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78" name="Shape 1078"/>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79" name="Shape 1079"/>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80" name="Shape 1080"/>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1081" name="Shape 1081"/>
              <p:cNvGrpSpPr/>
              <p:nvPr/>
            </p:nvGrpSpPr>
            <p:grpSpPr>
              <a:xfrm>
                <a:off x="7452310" y="885290"/>
                <a:ext cx="560856" cy="566928"/>
                <a:chOff x="0" y="0"/>
                <a:chExt cx="2499788" cy="2523896"/>
              </a:xfrm>
            </p:grpSpPr>
            <p:sp>
              <p:nvSpPr>
                <p:cNvPr id="1082" name="Shape 1082"/>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83" name="Shape 1083"/>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84" name="Shape 1084"/>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85" name="Shape 1085"/>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86" name="Shape 1086"/>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87" name="Shape 1087"/>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88" name="Shape 1088"/>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89" name="Shape 1089"/>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90" name="Shape 1090"/>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91" name="Shape 1091"/>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92" name="Shape 1092"/>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1093" name="Shape 1093"/>
              <p:cNvGrpSpPr/>
              <p:nvPr/>
            </p:nvGrpSpPr>
            <p:grpSpPr>
              <a:xfrm>
                <a:off x="8585418" y="885290"/>
                <a:ext cx="560856" cy="566928"/>
                <a:chOff x="0" y="0"/>
                <a:chExt cx="2499788" cy="2523896"/>
              </a:xfrm>
            </p:grpSpPr>
            <p:sp>
              <p:nvSpPr>
                <p:cNvPr id="1094" name="Shape 1094"/>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95" name="Shape 1095"/>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96" name="Shape 1096"/>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97" name="Shape 1097"/>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98" name="Shape 1098"/>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099" name="Shape 1099"/>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00" name="Shape 1100"/>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01" name="Shape 1101"/>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02" name="Shape 1102"/>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03" name="Shape 1103"/>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04" name="Shape 1104"/>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1105" name="Shape 1105"/>
              <p:cNvGrpSpPr/>
              <p:nvPr/>
            </p:nvGrpSpPr>
            <p:grpSpPr>
              <a:xfrm>
                <a:off x="8018863" y="556414"/>
                <a:ext cx="560856" cy="566928"/>
                <a:chOff x="0" y="0"/>
                <a:chExt cx="2499788" cy="2523896"/>
              </a:xfrm>
            </p:grpSpPr>
            <p:sp>
              <p:nvSpPr>
                <p:cNvPr id="1106" name="Shape 1106"/>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07" name="Shape 1107"/>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08" name="Shape 1108"/>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09" name="Shape 1109"/>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10" name="Shape 1110"/>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11" name="Shape 1111"/>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12" name="Shape 1112"/>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13" name="Shape 1113"/>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14" name="Shape 1114"/>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15" name="Shape 1115"/>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16" name="Shape 1116"/>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1117" name="Shape 1117"/>
              <p:cNvGrpSpPr/>
              <p:nvPr/>
            </p:nvGrpSpPr>
            <p:grpSpPr>
              <a:xfrm>
                <a:off x="5186098" y="885290"/>
                <a:ext cx="560856" cy="566928"/>
                <a:chOff x="0" y="0"/>
                <a:chExt cx="2499788" cy="2523896"/>
              </a:xfrm>
            </p:grpSpPr>
            <p:sp>
              <p:nvSpPr>
                <p:cNvPr id="1118" name="Shape 1118"/>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19" name="Shape 1119"/>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20" name="Shape 1120"/>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21" name="Shape 1121"/>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22" name="Shape 1122"/>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23" name="Shape 1123"/>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24" name="Shape 1124"/>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25" name="Shape 1125"/>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26" name="Shape 1126"/>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27" name="Shape 1127"/>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28" name="Shape 1128"/>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1129" name="Shape 1129"/>
              <p:cNvGrpSpPr/>
              <p:nvPr/>
            </p:nvGrpSpPr>
            <p:grpSpPr>
              <a:xfrm>
                <a:off x="4619544" y="556414"/>
                <a:ext cx="560856" cy="566928"/>
                <a:chOff x="0" y="0"/>
                <a:chExt cx="2499788" cy="2523896"/>
              </a:xfrm>
            </p:grpSpPr>
            <p:sp>
              <p:nvSpPr>
                <p:cNvPr id="1130" name="Shape 1130"/>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31" name="Shape 1131"/>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32" name="Shape 1132"/>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33" name="Shape 1133"/>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34" name="Shape 1134"/>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35" name="Shape 1135"/>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36" name="Shape 1136"/>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37" name="Shape 1137"/>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38" name="Shape 1138"/>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39" name="Shape 1139"/>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1140" name="Shape 1140"/>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grpSp>
          <p:nvGrpSpPr>
            <p:cNvPr id="1141" name="Shape 1141"/>
            <p:cNvGrpSpPr/>
            <p:nvPr/>
          </p:nvGrpSpPr>
          <p:grpSpPr>
            <a:xfrm>
              <a:off x="2416331" y="1254676"/>
              <a:ext cx="2874004" cy="453973"/>
              <a:chOff x="2416331" y="1254676"/>
              <a:chExt cx="2874004" cy="453973"/>
            </a:xfrm>
          </p:grpSpPr>
          <p:cxnSp>
            <p:nvCxnSpPr>
              <p:cNvPr id="1142" name="Shape 1142"/>
              <p:cNvCxnSpPr/>
              <p:nvPr/>
            </p:nvCxnSpPr>
            <p:spPr>
              <a:xfrm rot="10800000" flipH="1">
                <a:off x="2416331" y="1277926"/>
                <a:ext cx="511972" cy="424748"/>
              </a:xfrm>
              <a:prstGeom prst="straightConnector1">
                <a:avLst/>
              </a:prstGeom>
              <a:noFill/>
              <a:ln w="12700" cap="rnd" cmpd="sng">
                <a:solidFill>
                  <a:schemeClr val="lt2"/>
                </a:solidFill>
                <a:prstDash val="dash"/>
                <a:round/>
                <a:headEnd type="none" w="med" len="med"/>
                <a:tailEnd type="none" w="med" len="med"/>
              </a:ln>
            </p:spPr>
          </p:cxnSp>
          <p:cxnSp>
            <p:nvCxnSpPr>
              <p:cNvPr id="1143" name="Shape 1143"/>
              <p:cNvCxnSpPr/>
              <p:nvPr/>
            </p:nvCxnSpPr>
            <p:spPr>
              <a:xfrm rot="10800000" flipH="1">
                <a:off x="3025799" y="1277926"/>
                <a:ext cx="511972" cy="424748"/>
              </a:xfrm>
              <a:prstGeom prst="straightConnector1">
                <a:avLst/>
              </a:prstGeom>
              <a:noFill/>
              <a:ln w="12700" cap="rnd" cmpd="sng">
                <a:solidFill>
                  <a:schemeClr val="lt2"/>
                </a:solidFill>
                <a:prstDash val="dash"/>
                <a:round/>
                <a:headEnd type="none" w="med" len="med"/>
                <a:tailEnd type="none" w="med" len="med"/>
              </a:ln>
            </p:spPr>
          </p:cxnSp>
          <p:cxnSp>
            <p:nvCxnSpPr>
              <p:cNvPr id="1144" name="Shape 1144"/>
              <p:cNvCxnSpPr/>
              <p:nvPr/>
            </p:nvCxnSpPr>
            <p:spPr>
              <a:xfrm rot="10800000">
                <a:off x="4778362" y="1277926"/>
                <a:ext cx="511972" cy="424748"/>
              </a:xfrm>
              <a:prstGeom prst="straightConnector1">
                <a:avLst/>
              </a:prstGeom>
              <a:noFill/>
              <a:ln w="12700" cap="rnd" cmpd="sng">
                <a:solidFill>
                  <a:schemeClr val="lt2"/>
                </a:solidFill>
                <a:prstDash val="dash"/>
                <a:round/>
                <a:headEnd type="none" w="med" len="med"/>
                <a:tailEnd type="none" w="med" len="med"/>
              </a:ln>
            </p:spPr>
          </p:cxnSp>
          <p:cxnSp>
            <p:nvCxnSpPr>
              <p:cNvPr id="1145" name="Shape 1145"/>
              <p:cNvCxnSpPr/>
              <p:nvPr/>
            </p:nvCxnSpPr>
            <p:spPr>
              <a:xfrm rot="10800000">
                <a:off x="4200455" y="1254676"/>
                <a:ext cx="511972" cy="424748"/>
              </a:xfrm>
              <a:prstGeom prst="straightConnector1">
                <a:avLst/>
              </a:prstGeom>
              <a:noFill/>
              <a:ln w="12700" cap="rnd" cmpd="sng">
                <a:solidFill>
                  <a:schemeClr val="lt2"/>
                </a:solidFill>
                <a:prstDash val="dash"/>
                <a:round/>
                <a:headEnd type="none" w="med" len="med"/>
                <a:tailEnd type="none" w="med" len="med"/>
              </a:ln>
            </p:spPr>
          </p:cxnSp>
          <p:cxnSp>
            <p:nvCxnSpPr>
              <p:cNvPr id="1146" name="Shape 1146"/>
              <p:cNvCxnSpPr/>
              <p:nvPr/>
            </p:nvCxnSpPr>
            <p:spPr>
              <a:xfrm rot="10800000" flipH="1">
                <a:off x="3908812" y="1277925"/>
                <a:ext cx="11458" cy="430724"/>
              </a:xfrm>
              <a:prstGeom prst="straightConnector1">
                <a:avLst/>
              </a:prstGeom>
              <a:noFill/>
              <a:ln w="12700" cap="rnd" cmpd="sng">
                <a:solidFill>
                  <a:schemeClr val="lt2"/>
                </a:solidFill>
                <a:prstDash val="dash"/>
                <a:round/>
                <a:headEnd type="none" w="med" len="med"/>
                <a:tailEnd type="none" w="med" len="med"/>
              </a:ln>
            </p:spPr>
          </p:cxnSp>
        </p:grpSp>
      </p:grpSp>
      <p:sp>
        <p:nvSpPr>
          <p:cNvPr id="1147" name="Shape 1147"/>
          <p:cNvSpPr/>
          <p:nvPr/>
        </p:nvSpPr>
        <p:spPr>
          <a:xfrm>
            <a:off x="4807375" y="4560875"/>
            <a:ext cx="2123100" cy="273900"/>
          </a:xfrm>
          <a:prstGeom prst="rect">
            <a:avLst/>
          </a:prstGeom>
          <a:noFill/>
          <a:ln>
            <a:noFill/>
          </a:ln>
        </p:spPr>
        <p:txBody>
          <a:bodyPr lIns="19000" tIns="19000" rIns="19000" bIns="19000" anchor="t" anchorCtr="0">
            <a:noAutofit/>
          </a:bodyPr>
          <a:lstStyle/>
          <a:p>
            <a:pPr marL="0" marR="0" lvl="0" indent="0" algn="ctr" rtl="0">
              <a:spcBef>
                <a:spcPts val="0"/>
              </a:spcBef>
              <a:buNone/>
            </a:pPr>
            <a:r>
              <a:rPr lang="en-US" b="1">
                <a:solidFill>
                  <a:srgbClr val="909090"/>
                </a:solidFill>
                <a:latin typeface="Helvetica Neue"/>
                <a:ea typeface="Helvetica Neue"/>
                <a:cs typeface="Helvetica Neue"/>
                <a:sym typeface="Helvetica Neue"/>
              </a:rPr>
              <a:t>Your App Developers</a:t>
            </a:r>
          </a:p>
        </p:txBody>
      </p:sp>
      <p:grpSp>
        <p:nvGrpSpPr>
          <p:cNvPr id="1148" name="Shape 1148"/>
          <p:cNvGrpSpPr/>
          <p:nvPr/>
        </p:nvGrpSpPr>
        <p:grpSpPr>
          <a:xfrm>
            <a:off x="3068164" y="4488281"/>
            <a:ext cx="1604807" cy="364351"/>
            <a:chOff x="2934565" y="4550156"/>
            <a:chExt cx="1872808" cy="425197"/>
          </a:xfrm>
        </p:grpSpPr>
        <p:grpSp>
          <p:nvGrpSpPr>
            <p:cNvPr id="1149" name="Shape 1149"/>
            <p:cNvGrpSpPr/>
            <p:nvPr/>
          </p:nvGrpSpPr>
          <p:grpSpPr>
            <a:xfrm>
              <a:off x="4406926" y="4550156"/>
              <a:ext cx="400448" cy="425197"/>
              <a:chOff x="0" y="0"/>
              <a:chExt cx="1373657" cy="1458364"/>
            </a:xfrm>
          </p:grpSpPr>
          <p:sp>
            <p:nvSpPr>
              <p:cNvPr id="1150" name="Shape 1150"/>
              <p:cNvSpPr/>
              <p:nvPr/>
            </p:nvSpPr>
            <p:spPr>
              <a:xfrm>
                <a:off x="0" y="293160"/>
                <a:ext cx="970307" cy="1080105"/>
              </a:xfrm>
              <a:custGeom>
                <a:avLst/>
                <a:gdLst/>
                <a:ahLst/>
                <a:cxnLst/>
                <a:rect l="0" t="0" r="0" b="0"/>
                <a:pathLst>
                  <a:path w="120000" h="120000" extrusionOk="0">
                    <a:moveTo>
                      <a:pt x="97566" y="103472"/>
                    </a:moveTo>
                    <a:lnTo>
                      <a:pt x="104116" y="100066"/>
                    </a:lnTo>
                    <a:cubicBezTo>
                      <a:pt x="104011" y="99150"/>
                      <a:pt x="103961" y="98250"/>
                      <a:pt x="103961" y="97344"/>
                    </a:cubicBezTo>
                    <a:cubicBezTo>
                      <a:pt x="103961" y="96444"/>
                      <a:pt x="104005" y="95544"/>
                      <a:pt x="104094" y="94655"/>
                    </a:cubicBezTo>
                    <a:lnTo>
                      <a:pt x="97450" y="91244"/>
                    </a:lnTo>
                    <a:cubicBezTo>
                      <a:pt x="96005" y="90505"/>
                      <a:pt x="95500" y="88855"/>
                      <a:pt x="96316" y="87550"/>
                    </a:cubicBezTo>
                    <a:lnTo>
                      <a:pt x="106788" y="70911"/>
                    </a:lnTo>
                    <a:cubicBezTo>
                      <a:pt x="107188" y="70272"/>
                      <a:pt x="107861" y="69811"/>
                      <a:pt x="108650" y="69622"/>
                    </a:cubicBezTo>
                    <a:cubicBezTo>
                      <a:pt x="109438" y="69438"/>
                      <a:pt x="110277" y="69544"/>
                      <a:pt x="110977" y="69922"/>
                    </a:cubicBezTo>
                    <a:lnTo>
                      <a:pt x="117211" y="73300"/>
                    </a:lnTo>
                    <a:cubicBezTo>
                      <a:pt x="118127" y="72688"/>
                      <a:pt x="119061" y="72155"/>
                      <a:pt x="120000" y="71655"/>
                    </a:cubicBezTo>
                    <a:lnTo>
                      <a:pt x="96683" y="63833"/>
                    </a:lnTo>
                    <a:lnTo>
                      <a:pt x="96683" y="48561"/>
                    </a:lnTo>
                    <a:cubicBezTo>
                      <a:pt x="108022" y="40755"/>
                      <a:pt x="115566" y="27205"/>
                      <a:pt x="115566" y="11788"/>
                    </a:cubicBezTo>
                    <a:cubicBezTo>
                      <a:pt x="115566" y="11427"/>
                      <a:pt x="115522" y="11072"/>
                      <a:pt x="115511" y="10716"/>
                    </a:cubicBezTo>
                    <a:cubicBezTo>
                      <a:pt x="112800" y="10983"/>
                      <a:pt x="109861" y="11216"/>
                      <a:pt x="106811" y="11216"/>
                    </a:cubicBezTo>
                    <a:cubicBezTo>
                      <a:pt x="97733" y="11216"/>
                      <a:pt x="87733" y="9172"/>
                      <a:pt x="80183" y="0"/>
                    </a:cubicBezTo>
                    <a:cubicBezTo>
                      <a:pt x="73994" y="6361"/>
                      <a:pt x="62266" y="11077"/>
                      <a:pt x="51594" y="11077"/>
                    </a:cubicBezTo>
                    <a:cubicBezTo>
                      <a:pt x="46738" y="11077"/>
                      <a:pt x="39066" y="8866"/>
                      <a:pt x="33627" y="6744"/>
                    </a:cubicBezTo>
                    <a:cubicBezTo>
                      <a:pt x="33450" y="8400"/>
                      <a:pt x="33333" y="10077"/>
                      <a:pt x="33333" y="11788"/>
                    </a:cubicBezTo>
                    <a:cubicBezTo>
                      <a:pt x="33333" y="28172"/>
                      <a:pt x="41838" y="42455"/>
                      <a:pt x="54383" y="49961"/>
                    </a:cubicBezTo>
                    <a:lnTo>
                      <a:pt x="54383" y="63827"/>
                    </a:lnTo>
                    <a:lnTo>
                      <a:pt x="17172" y="76227"/>
                    </a:lnTo>
                    <a:cubicBezTo>
                      <a:pt x="6900" y="79527"/>
                      <a:pt x="0" y="88394"/>
                      <a:pt x="0" y="98288"/>
                    </a:cubicBezTo>
                    <a:lnTo>
                      <a:pt x="0" y="120000"/>
                    </a:lnTo>
                    <a:lnTo>
                      <a:pt x="104700" y="120000"/>
                    </a:lnTo>
                    <a:lnTo>
                      <a:pt x="96461" y="107177"/>
                    </a:lnTo>
                    <a:cubicBezTo>
                      <a:pt x="95627" y="105883"/>
                      <a:pt x="96122" y="104222"/>
                      <a:pt x="97566" y="103472"/>
                    </a:cubicBezTo>
                    <a:close/>
                  </a:path>
                </a:pathLst>
              </a:custGeom>
              <a:solidFill>
                <a:srgbClr val="919191"/>
              </a:solidFill>
              <a:ln>
                <a:noFill/>
              </a:ln>
            </p:spPr>
            <p:txBody>
              <a:bodyPr lIns="38100" tIns="38100" rIns="38100" bIns="38100" anchor="ctr" anchorCtr="0">
                <a:noAutofit/>
              </a:bodyPr>
              <a:lstStyle/>
              <a:p>
                <a:pPr marL="0" marR="0" lvl="0" indent="0" algn="ctr" rtl="0">
                  <a:spcBef>
                    <a:spcPts val="0"/>
                  </a:spcBef>
                  <a:buNone/>
                </a:pPr>
                <a:endParaRPr sz="1800" b="1">
                  <a:solidFill>
                    <a:srgbClr val="5A5A5A"/>
                  </a:solidFill>
                  <a:latin typeface="Helvetica Neue"/>
                  <a:ea typeface="Helvetica Neue"/>
                  <a:cs typeface="Helvetica Neue"/>
                  <a:sym typeface="Helvetica Neue"/>
                </a:endParaRPr>
              </a:p>
            </p:txBody>
          </p:sp>
          <p:sp>
            <p:nvSpPr>
              <p:cNvPr id="1151" name="Shape 1151"/>
              <p:cNvSpPr/>
              <p:nvPr/>
            </p:nvSpPr>
            <p:spPr>
              <a:xfrm>
                <a:off x="268730" y="0"/>
                <a:ext cx="650595" cy="340418"/>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3"/>
                      <a:pt x="18983" y="119441"/>
                      <a:pt x="25338" y="119441"/>
                    </a:cubicBezTo>
                    <a:cubicBezTo>
                      <a:pt x="40583" y="119441"/>
                      <a:pt x="58711" y="102021"/>
                      <a:pt x="64127" y="82167"/>
                    </a:cubicBezTo>
                    <a:close/>
                  </a:path>
                </a:pathLst>
              </a:custGeom>
              <a:solidFill>
                <a:srgbClr val="919191"/>
              </a:solidFill>
              <a:ln>
                <a:noFill/>
              </a:ln>
            </p:spPr>
            <p:txBody>
              <a:bodyPr lIns="38100" tIns="38100" rIns="38100" bIns="38100" anchor="ctr" anchorCtr="0">
                <a:noAutofit/>
              </a:bodyPr>
              <a:lstStyle/>
              <a:p>
                <a:pPr marL="0" marR="0" lvl="0" indent="0" algn="ctr" rtl="0">
                  <a:spcBef>
                    <a:spcPts val="0"/>
                  </a:spcBef>
                  <a:buNone/>
                </a:pPr>
                <a:endParaRPr sz="1800" b="1">
                  <a:solidFill>
                    <a:srgbClr val="5A5A5A"/>
                  </a:solidFill>
                  <a:latin typeface="Helvetica Neue"/>
                  <a:ea typeface="Helvetica Neue"/>
                  <a:cs typeface="Helvetica Neue"/>
                  <a:sym typeface="Helvetica Neue"/>
                </a:endParaRPr>
              </a:p>
            </p:txBody>
          </p:sp>
          <p:sp>
            <p:nvSpPr>
              <p:cNvPr id="1152" name="Shape 1152"/>
              <p:cNvSpPr/>
              <p:nvPr/>
            </p:nvSpPr>
            <p:spPr>
              <a:xfrm>
                <a:off x="830616" y="903907"/>
                <a:ext cx="543042" cy="554458"/>
              </a:xfrm>
              <a:custGeom>
                <a:avLst/>
                <a:gdLst/>
                <a:ahLst/>
                <a:cxnLst/>
                <a:rect l="0" t="0" r="0" b="0"/>
                <a:pathLst>
                  <a:path w="120000" h="120000" extrusionOk="0">
                    <a:moveTo>
                      <a:pt x="60133" y="84594"/>
                    </a:moveTo>
                    <a:cubicBezTo>
                      <a:pt x="45900" y="84594"/>
                      <a:pt x="34316" y="73255"/>
                      <a:pt x="34316" y="59311"/>
                    </a:cubicBezTo>
                    <a:cubicBezTo>
                      <a:pt x="34316" y="45366"/>
                      <a:pt x="45900" y="34022"/>
                      <a:pt x="60133" y="34022"/>
                    </a:cubicBezTo>
                    <a:cubicBezTo>
                      <a:pt x="74366" y="34022"/>
                      <a:pt x="85950" y="45366"/>
                      <a:pt x="85950" y="59311"/>
                    </a:cubicBezTo>
                    <a:cubicBezTo>
                      <a:pt x="85950" y="73255"/>
                      <a:pt x="74366" y="84594"/>
                      <a:pt x="60133" y="84594"/>
                    </a:cubicBezTo>
                    <a:close/>
                    <a:moveTo>
                      <a:pt x="107072" y="67211"/>
                    </a:moveTo>
                    <a:cubicBezTo>
                      <a:pt x="107550" y="64594"/>
                      <a:pt x="107777" y="62238"/>
                      <a:pt x="107777" y="60000"/>
                    </a:cubicBezTo>
                    <a:cubicBezTo>
                      <a:pt x="107777" y="57644"/>
                      <a:pt x="107572" y="55200"/>
                      <a:pt x="107166" y="52738"/>
                    </a:cubicBezTo>
                    <a:cubicBezTo>
                      <a:pt x="106811" y="50572"/>
                      <a:pt x="107861" y="48411"/>
                      <a:pt x="109800" y="47316"/>
                    </a:cubicBezTo>
                    <a:lnTo>
                      <a:pt x="120000" y="41550"/>
                    </a:lnTo>
                    <a:lnTo>
                      <a:pt x="106388" y="18450"/>
                    </a:lnTo>
                    <a:lnTo>
                      <a:pt x="94944" y="24433"/>
                    </a:lnTo>
                    <a:cubicBezTo>
                      <a:pt x="93072" y="25400"/>
                      <a:pt x="90788" y="25227"/>
                      <a:pt x="89105" y="23955"/>
                    </a:cubicBezTo>
                    <a:cubicBezTo>
                      <a:pt x="84361" y="20372"/>
                      <a:pt x="78794" y="17916"/>
                      <a:pt x="74961" y="16483"/>
                    </a:cubicBezTo>
                    <a:cubicBezTo>
                      <a:pt x="72866" y="15700"/>
                      <a:pt x="71488" y="13733"/>
                      <a:pt x="71488" y="11544"/>
                    </a:cubicBezTo>
                    <a:lnTo>
                      <a:pt x="71488" y="0"/>
                    </a:lnTo>
                    <a:lnTo>
                      <a:pt x="44255" y="0"/>
                    </a:lnTo>
                    <a:lnTo>
                      <a:pt x="44255" y="11611"/>
                    </a:lnTo>
                    <a:cubicBezTo>
                      <a:pt x="44255" y="13744"/>
                      <a:pt x="42950" y="15672"/>
                      <a:pt x="40933" y="16488"/>
                    </a:cubicBezTo>
                    <a:cubicBezTo>
                      <a:pt x="36838" y="18161"/>
                      <a:pt x="32988" y="20500"/>
                      <a:pt x="29155" y="23638"/>
                    </a:cubicBezTo>
                    <a:cubicBezTo>
                      <a:pt x="27388" y="25088"/>
                      <a:pt x="24877" y="25277"/>
                      <a:pt x="22905" y="24111"/>
                    </a:cubicBezTo>
                    <a:lnTo>
                      <a:pt x="13327" y="18450"/>
                    </a:lnTo>
                    <a:lnTo>
                      <a:pt x="0" y="41550"/>
                    </a:lnTo>
                    <a:lnTo>
                      <a:pt x="10322" y="47327"/>
                    </a:lnTo>
                    <a:cubicBezTo>
                      <a:pt x="12266" y="48411"/>
                      <a:pt x="13322" y="50561"/>
                      <a:pt x="12977" y="52727"/>
                    </a:cubicBezTo>
                    <a:cubicBezTo>
                      <a:pt x="12605" y="55088"/>
                      <a:pt x="12416" y="57538"/>
                      <a:pt x="12416" y="60000"/>
                    </a:cubicBezTo>
                    <a:cubicBezTo>
                      <a:pt x="12416" y="62372"/>
                      <a:pt x="12622" y="64744"/>
                      <a:pt x="13044" y="67250"/>
                    </a:cubicBezTo>
                    <a:cubicBezTo>
                      <a:pt x="13416" y="69422"/>
                      <a:pt x="12372" y="71588"/>
                      <a:pt x="10427" y="72694"/>
                    </a:cubicBezTo>
                    <a:lnTo>
                      <a:pt x="261" y="78450"/>
                    </a:lnTo>
                    <a:lnTo>
                      <a:pt x="13872" y="101550"/>
                    </a:lnTo>
                    <a:lnTo>
                      <a:pt x="22861" y="96000"/>
                    </a:lnTo>
                    <a:cubicBezTo>
                      <a:pt x="24838" y="94772"/>
                      <a:pt x="27394" y="94944"/>
                      <a:pt x="29194" y="96411"/>
                    </a:cubicBezTo>
                    <a:cubicBezTo>
                      <a:pt x="33027" y="99533"/>
                      <a:pt x="36866" y="101861"/>
                      <a:pt x="40938" y="103522"/>
                    </a:cubicBezTo>
                    <a:cubicBezTo>
                      <a:pt x="42950" y="104344"/>
                      <a:pt x="44255" y="106266"/>
                      <a:pt x="44255" y="108400"/>
                    </a:cubicBezTo>
                    <a:lnTo>
                      <a:pt x="44255" y="120000"/>
                    </a:lnTo>
                    <a:lnTo>
                      <a:pt x="71488" y="120000"/>
                    </a:lnTo>
                    <a:lnTo>
                      <a:pt x="71488" y="108466"/>
                    </a:lnTo>
                    <a:cubicBezTo>
                      <a:pt x="71488" y="106272"/>
                      <a:pt x="72872" y="104305"/>
                      <a:pt x="74966" y="103522"/>
                    </a:cubicBezTo>
                    <a:cubicBezTo>
                      <a:pt x="78777" y="102105"/>
                      <a:pt x="84316" y="99661"/>
                      <a:pt x="89061" y="96088"/>
                    </a:cubicBezTo>
                    <a:cubicBezTo>
                      <a:pt x="90772" y="94800"/>
                      <a:pt x="93094" y="94633"/>
                      <a:pt x="94972" y="95655"/>
                    </a:cubicBezTo>
                    <a:lnTo>
                      <a:pt x="105822" y="101550"/>
                    </a:lnTo>
                    <a:lnTo>
                      <a:pt x="119716" y="78450"/>
                    </a:lnTo>
                    <a:lnTo>
                      <a:pt x="109666" y="72711"/>
                    </a:lnTo>
                    <a:cubicBezTo>
                      <a:pt x="107711" y="71588"/>
                      <a:pt x="106672" y="69394"/>
                      <a:pt x="107072" y="67211"/>
                    </a:cubicBezTo>
                    <a:close/>
                  </a:path>
                </a:pathLst>
              </a:custGeom>
              <a:solidFill>
                <a:srgbClr val="919191"/>
              </a:solidFill>
              <a:ln>
                <a:noFill/>
              </a:ln>
            </p:spPr>
            <p:txBody>
              <a:bodyPr lIns="38100" tIns="38100" rIns="38100" bIns="38100" anchor="ctr" anchorCtr="0">
                <a:noAutofit/>
              </a:bodyPr>
              <a:lstStyle/>
              <a:p>
                <a:pPr marL="0" marR="0" lvl="0" indent="0" algn="ctr" rtl="0">
                  <a:spcBef>
                    <a:spcPts val="0"/>
                  </a:spcBef>
                  <a:buNone/>
                </a:pPr>
                <a:endParaRPr sz="1800" b="1">
                  <a:solidFill>
                    <a:srgbClr val="5A5A5A"/>
                  </a:solidFill>
                  <a:latin typeface="Helvetica Neue"/>
                  <a:ea typeface="Helvetica Neue"/>
                  <a:cs typeface="Helvetica Neue"/>
                  <a:sym typeface="Helvetica Neue"/>
                </a:endParaRPr>
              </a:p>
            </p:txBody>
          </p:sp>
        </p:grpSp>
        <p:grpSp>
          <p:nvGrpSpPr>
            <p:cNvPr id="1153" name="Shape 1153"/>
            <p:cNvGrpSpPr/>
            <p:nvPr/>
          </p:nvGrpSpPr>
          <p:grpSpPr>
            <a:xfrm>
              <a:off x="3670745" y="4550156"/>
              <a:ext cx="400448" cy="425197"/>
              <a:chOff x="0" y="0"/>
              <a:chExt cx="1373657" cy="1458364"/>
            </a:xfrm>
          </p:grpSpPr>
          <p:sp>
            <p:nvSpPr>
              <p:cNvPr id="1154" name="Shape 1154"/>
              <p:cNvSpPr/>
              <p:nvPr/>
            </p:nvSpPr>
            <p:spPr>
              <a:xfrm>
                <a:off x="0" y="293160"/>
                <a:ext cx="970307" cy="1080105"/>
              </a:xfrm>
              <a:custGeom>
                <a:avLst/>
                <a:gdLst/>
                <a:ahLst/>
                <a:cxnLst/>
                <a:rect l="0" t="0" r="0" b="0"/>
                <a:pathLst>
                  <a:path w="120000" h="120000" extrusionOk="0">
                    <a:moveTo>
                      <a:pt x="97566" y="103472"/>
                    </a:moveTo>
                    <a:lnTo>
                      <a:pt x="104116" y="100066"/>
                    </a:lnTo>
                    <a:cubicBezTo>
                      <a:pt x="104011" y="99150"/>
                      <a:pt x="103961" y="98250"/>
                      <a:pt x="103961" y="97344"/>
                    </a:cubicBezTo>
                    <a:cubicBezTo>
                      <a:pt x="103961" y="96444"/>
                      <a:pt x="104005" y="95544"/>
                      <a:pt x="104094" y="94655"/>
                    </a:cubicBezTo>
                    <a:lnTo>
                      <a:pt x="97450" y="91244"/>
                    </a:lnTo>
                    <a:cubicBezTo>
                      <a:pt x="96005" y="90505"/>
                      <a:pt x="95500" y="88855"/>
                      <a:pt x="96316" y="87550"/>
                    </a:cubicBezTo>
                    <a:lnTo>
                      <a:pt x="106788" y="70911"/>
                    </a:lnTo>
                    <a:cubicBezTo>
                      <a:pt x="107188" y="70272"/>
                      <a:pt x="107861" y="69811"/>
                      <a:pt x="108650" y="69622"/>
                    </a:cubicBezTo>
                    <a:cubicBezTo>
                      <a:pt x="109438" y="69438"/>
                      <a:pt x="110277" y="69544"/>
                      <a:pt x="110977" y="69922"/>
                    </a:cubicBezTo>
                    <a:lnTo>
                      <a:pt x="117211" y="73300"/>
                    </a:lnTo>
                    <a:cubicBezTo>
                      <a:pt x="118127" y="72688"/>
                      <a:pt x="119061" y="72155"/>
                      <a:pt x="120000" y="71655"/>
                    </a:cubicBezTo>
                    <a:lnTo>
                      <a:pt x="96683" y="63833"/>
                    </a:lnTo>
                    <a:lnTo>
                      <a:pt x="96683" y="48561"/>
                    </a:lnTo>
                    <a:cubicBezTo>
                      <a:pt x="108022" y="40755"/>
                      <a:pt x="115566" y="27205"/>
                      <a:pt x="115566" y="11788"/>
                    </a:cubicBezTo>
                    <a:cubicBezTo>
                      <a:pt x="115566" y="11427"/>
                      <a:pt x="115522" y="11072"/>
                      <a:pt x="115511" y="10716"/>
                    </a:cubicBezTo>
                    <a:cubicBezTo>
                      <a:pt x="112800" y="10983"/>
                      <a:pt x="109861" y="11216"/>
                      <a:pt x="106811" y="11216"/>
                    </a:cubicBezTo>
                    <a:cubicBezTo>
                      <a:pt x="97733" y="11216"/>
                      <a:pt x="87733" y="9172"/>
                      <a:pt x="80183" y="0"/>
                    </a:cubicBezTo>
                    <a:cubicBezTo>
                      <a:pt x="73994" y="6361"/>
                      <a:pt x="62266" y="11077"/>
                      <a:pt x="51594" y="11077"/>
                    </a:cubicBezTo>
                    <a:cubicBezTo>
                      <a:pt x="46738" y="11077"/>
                      <a:pt x="39066" y="8866"/>
                      <a:pt x="33627" y="6744"/>
                    </a:cubicBezTo>
                    <a:cubicBezTo>
                      <a:pt x="33450" y="8400"/>
                      <a:pt x="33333" y="10077"/>
                      <a:pt x="33333" y="11788"/>
                    </a:cubicBezTo>
                    <a:cubicBezTo>
                      <a:pt x="33333" y="28172"/>
                      <a:pt x="41838" y="42455"/>
                      <a:pt x="54383" y="49961"/>
                    </a:cubicBezTo>
                    <a:lnTo>
                      <a:pt x="54383" y="63827"/>
                    </a:lnTo>
                    <a:lnTo>
                      <a:pt x="17172" y="76227"/>
                    </a:lnTo>
                    <a:cubicBezTo>
                      <a:pt x="6900" y="79527"/>
                      <a:pt x="0" y="88394"/>
                      <a:pt x="0" y="98288"/>
                    </a:cubicBezTo>
                    <a:lnTo>
                      <a:pt x="0" y="120000"/>
                    </a:lnTo>
                    <a:lnTo>
                      <a:pt x="104700" y="120000"/>
                    </a:lnTo>
                    <a:lnTo>
                      <a:pt x="96461" y="107177"/>
                    </a:lnTo>
                    <a:cubicBezTo>
                      <a:pt x="95627" y="105883"/>
                      <a:pt x="96122" y="104222"/>
                      <a:pt x="97566" y="103472"/>
                    </a:cubicBezTo>
                    <a:close/>
                  </a:path>
                </a:pathLst>
              </a:custGeom>
              <a:solidFill>
                <a:srgbClr val="919191"/>
              </a:solidFill>
              <a:ln>
                <a:noFill/>
              </a:ln>
            </p:spPr>
            <p:txBody>
              <a:bodyPr lIns="38100" tIns="38100" rIns="38100" bIns="38100" anchor="ctr" anchorCtr="0">
                <a:noAutofit/>
              </a:bodyPr>
              <a:lstStyle/>
              <a:p>
                <a:pPr marL="0" marR="0" lvl="0" indent="0" algn="ctr" rtl="0">
                  <a:spcBef>
                    <a:spcPts val="0"/>
                  </a:spcBef>
                  <a:buNone/>
                </a:pPr>
                <a:endParaRPr sz="1800" b="1">
                  <a:solidFill>
                    <a:srgbClr val="5A5A5A"/>
                  </a:solidFill>
                  <a:latin typeface="Helvetica Neue"/>
                  <a:ea typeface="Helvetica Neue"/>
                  <a:cs typeface="Helvetica Neue"/>
                  <a:sym typeface="Helvetica Neue"/>
                </a:endParaRPr>
              </a:p>
            </p:txBody>
          </p:sp>
          <p:sp>
            <p:nvSpPr>
              <p:cNvPr id="1155" name="Shape 1155"/>
              <p:cNvSpPr/>
              <p:nvPr/>
            </p:nvSpPr>
            <p:spPr>
              <a:xfrm>
                <a:off x="268730" y="0"/>
                <a:ext cx="650595" cy="340418"/>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3"/>
                      <a:pt x="18983" y="119441"/>
                      <a:pt x="25338" y="119441"/>
                    </a:cubicBezTo>
                    <a:cubicBezTo>
                      <a:pt x="40583" y="119441"/>
                      <a:pt x="58711" y="102021"/>
                      <a:pt x="64127" y="82167"/>
                    </a:cubicBezTo>
                    <a:close/>
                  </a:path>
                </a:pathLst>
              </a:custGeom>
              <a:solidFill>
                <a:srgbClr val="919191"/>
              </a:solidFill>
              <a:ln>
                <a:noFill/>
              </a:ln>
            </p:spPr>
            <p:txBody>
              <a:bodyPr lIns="38100" tIns="38100" rIns="38100" bIns="38100" anchor="ctr" anchorCtr="0">
                <a:noAutofit/>
              </a:bodyPr>
              <a:lstStyle/>
              <a:p>
                <a:pPr marL="0" marR="0" lvl="0" indent="0" algn="ctr" rtl="0">
                  <a:spcBef>
                    <a:spcPts val="0"/>
                  </a:spcBef>
                  <a:buNone/>
                </a:pPr>
                <a:endParaRPr sz="1800" b="1">
                  <a:solidFill>
                    <a:srgbClr val="5A5A5A"/>
                  </a:solidFill>
                  <a:latin typeface="Helvetica Neue"/>
                  <a:ea typeface="Helvetica Neue"/>
                  <a:cs typeface="Helvetica Neue"/>
                  <a:sym typeface="Helvetica Neue"/>
                </a:endParaRPr>
              </a:p>
            </p:txBody>
          </p:sp>
          <p:sp>
            <p:nvSpPr>
              <p:cNvPr id="1156" name="Shape 1156"/>
              <p:cNvSpPr/>
              <p:nvPr/>
            </p:nvSpPr>
            <p:spPr>
              <a:xfrm>
                <a:off x="830616" y="903907"/>
                <a:ext cx="543042" cy="554458"/>
              </a:xfrm>
              <a:custGeom>
                <a:avLst/>
                <a:gdLst/>
                <a:ahLst/>
                <a:cxnLst/>
                <a:rect l="0" t="0" r="0" b="0"/>
                <a:pathLst>
                  <a:path w="120000" h="120000" extrusionOk="0">
                    <a:moveTo>
                      <a:pt x="60133" y="84594"/>
                    </a:moveTo>
                    <a:cubicBezTo>
                      <a:pt x="45900" y="84594"/>
                      <a:pt x="34316" y="73255"/>
                      <a:pt x="34316" y="59311"/>
                    </a:cubicBezTo>
                    <a:cubicBezTo>
                      <a:pt x="34316" y="45366"/>
                      <a:pt x="45900" y="34022"/>
                      <a:pt x="60133" y="34022"/>
                    </a:cubicBezTo>
                    <a:cubicBezTo>
                      <a:pt x="74366" y="34022"/>
                      <a:pt x="85950" y="45366"/>
                      <a:pt x="85950" y="59311"/>
                    </a:cubicBezTo>
                    <a:cubicBezTo>
                      <a:pt x="85950" y="73255"/>
                      <a:pt x="74366" y="84594"/>
                      <a:pt x="60133" y="84594"/>
                    </a:cubicBezTo>
                    <a:close/>
                    <a:moveTo>
                      <a:pt x="107072" y="67211"/>
                    </a:moveTo>
                    <a:cubicBezTo>
                      <a:pt x="107550" y="64594"/>
                      <a:pt x="107777" y="62238"/>
                      <a:pt x="107777" y="60000"/>
                    </a:cubicBezTo>
                    <a:cubicBezTo>
                      <a:pt x="107777" y="57644"/>
                      <a:pt x="107572" y="55200"/>
                      <a:pt x="107166" y="52738"/>
                    </a:cubicBezTo>
                    <a:cubicBezTo>
                      <a:pt x="106811" y="50572"/>
                      <a:pt x="107861" y="48411"/>
                      <a:pt x="109800" y="47316"/>
                    </a:cubicBezTo>
                    <a:lnTo>
                      <a:pt x="120000" y="41550"/>
                    </a:lnTo>
                    <a:lnTo>
                      <a:pt x="106388" y="18450"/>
                    </a:lnTo>
                    <a:lnTo>
                      <a:pt x="94944" y="24433"/>
                    </a:lnTo>
                    <a:cubicBezTo>
                      <a:pt x="93072" y="25400"/>
                      <a:pt x="90788" y="25227"/>
                      <a:pt x="89105" y="23955"/>
                    </a:cubicBezTo>
                    <a:cubicBezTo>
                      <a:pt x="84361" y="20372"/>
                      <a:pt x="78794" y="17916"/>
                      <a:pt x="74961" y="16483"/>
                    </a:cubicBezTo>
                    <a:cubicBezTo>
                      <a:pt x="72866" y="15700"/>
                      <a:pt x="71488" y="13733"/>
                      <a:pt x="71488" y="11544"/>
                    </a:cubicBezTo>
                    <a:lnTo>
                      <a:pt x="71488" y="0"/>
                    </a:lnTo>
                    <a:lnTo>
                      <a:pt x="44255" y="0"/>
                    </a:lnTo>
                    <a:lnTo>
                      <a:pt x="44255" y="11611"/>
                    </a:lnTo>
                    <a:cubicBezTo>
                      <a:pt x="44255" y="13744"/>
                      <a:pt x="42950" y="15672"/>
                      <a:pt x="40933" y="16488"/>
                    </a:cubicBezTo>
                    <a:cubicBezTo>
                      <a:pt x="36838" y="18161"/>
                      <a:pt x="32988" y="20500"/>
                      <a:pt x="29155" y="23638"/>
                    </a:cubicBezTo>
                    <a:cubicBezTo>
                      <a:pt x="27388" y="25088"/>
                      <a:pt x="24877" y="25277"/>
                      <a:pt x="22905" y="24111"/>
                    </a:cubicBezTo>
                    <a:lnTo>
                      <a:pt x="13327" y="18450"/>
                    </a:lnTo>
                    <a:lnTo>
                      <a:pt x="0" y="41550"/>
                    </a:lnTo>
                    <a:lnTo>
                      <a:pt x="10322" y="47327"/>
                    </a:lnTo>
                    <a:cubicBezTo>
                      <a:pt x="12266" y="48411"/>
                      <a:pt x="13322" y="50561"/>
                      <a:pt x="12977" y="52727"/>
                    </a:cubicBezTo>
                    <a:cubicBezTo>
                      <a:pt x="12605" y="55088"/>
                      <a:pt x="12416" y="57538"/>
                      <a:pt x="12416" y="60000"/>
                    </a:cubicBezTo>
                    <a:cubicBezTo>
                      <a:pt x="12416" y="62372"/>
                      <a:pt x="12622" y="64744"/>
                      <a:pt x="13044" y="67250"/>
                    </a:cubicBezTo>
                    <a:cubicBezTo>
                      <a:pt x="13416" y="69422"/>
                      <a:pt x="12372" y="71588"/>
                      <a:pt x="10427" y="72694"/>
                    </a:cubicBezTo>
                    <a:lnTo>
                      <a:pt x="261" y="78450"/>
                    </a:lnTo>
                    <a:lnTo>
                      <a:pt x="13872" y="101550"/>
                    </a:lnTo>
                    <a:lnTo>
                      <a:pt x="22861" y="96000"/>
                    </a:lnTo>
                    <a:cubicBezTo>
                      <a:pt x="24838" y="94772"/>
                      <a:pt x="27394" y="94944"/>
                      <a:pt x="29194" y="96411"/>
                    </a:cubicBezTo>
                    <a:cubicBezTo>
                      <a:pt x="33027" y="99533"/>
                      <a:pt x="36866" y="101861"/>
                      <a:pt x="40938" y="103522"/>
                    </a:cubicBezTo>
                    <a:cubicBezTo>
                      <a:pt x="42950" y="104344"/>
                      <a:pt x="44255" y="106266"/>
                      <a:pt x="44255" y="108400"/>
                    </a:cubicBezTo>
                    <a:lnTo>
                      <a:pt x="44255" y="120000"/>
                    </a:lnTo>
                    <a:lnTo>
                      <a:pt x="71488" y="120000"/>
                    </a:lnTo>
                    <a:lnTo>
                      <a:pt x="71488" y="108466"/>
                    </a:lnTo>
                    <a:cubicBezTo>
                      <a:pt x="71488" y="106272"/>
                      <a:pt x="72872" y="104305"/>
                      <a:pt x="74966" y="103522"/>
                    </a:cubicBezTo>
                    <a:cubicBezTo>
                      <a:pt x="78777" y="102105"/>
                      <a:pt x="84316" y="99661"/>
                      <a:pt x="89061" y="96088"/>
                    </a:cubicBezTo>
                    <a:cubicBezTo>
                      <a:pt x="90772" y="94800"/>
                      <a:pt x="93094" y="94633"/>
                      <a:pt x="94972" y="95655"/>
                    </a:cubicBezTo>
                    <a:lnTo>
                      <a:pt x="105822" y="101550"/>
                    </a:lnTo>
                    <a:lnTo>
                      <a:pt x="119716" y="78450"/>
                    </a:lnTo>
                    <a:lnTo>
                      <a:pt x="109666" y="72711"/>
                    </a:lnTo>
                    <a:cubicBezTo>
                      <a:pt x="107711" y="71588"/>
                      <a:pt x="106672" y="69394"/>
                      <a:pt x="107072" y="67211"/>
                    </a:cubicBezTo>
                    <a:close/>
                  </a:path>
                </a:pathLst>
              </a:custGeom>
              <a:solidFill>
                <a:srgbClr val="919191"/>
              </a:solidFill>
              <a:ln>
                <a:noFill/>
              </a:ln>
            </p:spPr>
            <p:txBody>
              <a:bodyPr lIns="38100" tIns="38100" rIns="38100" bIns="38100" anchor="ctr" anchorCtr="0">
                <a:noAutofit/>
              </a:bodyPr>
              <a:lstStyle/>
              <a:p>
                <a:pPr marL="0" marR="0" lvl="0" indent="0" algn="ctr" rtl="0">
                  <a:spcBef>
                    <a:spcPts val="0"/>
                  </a:spcBef>
                  <a:buNone/>
                </a:pPr>
                <a:endParaRPr sz="1800" b="1">
                  <a:solidFill>
                    <a:srgbClr val="5A5A5A"/>
                  </a:solidFill>
                  <a:latin typeface="Helvetica Neue"/>
                  <a:ea typeface="Helvetica Neue"/>
                  <a:cs typeface="Helvetica Neue"/>
                  <a:sym typeface="Helvetica Neue"/>
                </a:endParaRPr>
              </a:p>
            </p:txBody>
          </p:sp>
        </p:grpSp>
        <p:grpSp>
          <p:nvGrpSpPr>
            <p:cNvPr id="1157" name="Shape 1157"/>
            <p:cNvGrpSpPr/>
            <p:nvPr/>
          </p:nvGrpSpPr>
          <p:grpSpPr>
            <a:xfrm>
              <a:off x="2934565" y="4550156"/>
              <a:ext cx="400448" cy="425197"/>
              <a:chOff x="0" y="0"/>
              <a:chExt cx="1373657" cy="1458364"/>
            </a:xfrm>
          </p:grpSpPr>
          <p:sp>
            <p:nvSpPr>
              <p:cNvPr id="1158" name="Shape 1158"/>
              <p:cNvSpPr/>
              <p:nvPr/>
            </p:nvSpPr>
            <p:spPr>
              <a:xfrm>
                <a:off x="0" y="293160"/>
                <a:ext cx="970307" cy="1080105"/>
              </a:xfrm>
              <a:custGeom>
                <a:avLst/>
                <a:gdLst/>
                <a:ahLst/>
                <a:cxnLst/>
                <a:rect l="0" t="0" r="0" b="0"/>
                <a:pathLst>
                  <a:path w="120000" h="120000" extrusionOk="0">
                    <a:moveTo>
                      <a:pt x="97566" y="103472"/>
                    </a:moveTo>
                    <a:lnTo>
                      <a:pt x="104116" y="100066"/>
                    </a:lnTo>
                    <a:cubicBezTo>
                      <a:pt x="104011" y="99150"/>
                      <a:pt x="103961" y="98250"/>
                      <a:pt x="103961" y="97344"/>
                    </a:cubicBezTo>
                    <a:cubicBezTo>
                      <a:pt x="103961" y="96444"/>
                      <a:pt x="104005" y="95544"/>
                      <a:pt x="104094" y="94655"/>
                    </a:cubicBezTo>
                    <a:lnTo>
                      <a:pt x="97450" y="91244"/>
                    </a:lnTo>
                    <a:cubicBezTo>
                      <a:pt x="96005" y="90505"/>
                      <a:pt x="95500" y="88855"/>
                      <a:pt x="96316" y="87550"/>
                    </a:cubicBezTo>
                    <a:lnTo>
                      <a:pt x="106788" y="70911"/>
                    </a:lnTo>
                    <a:cubicBezTo>
                      <a:pt x="107188" y="70272"/>
                      <a:pt x="107861" y="69811"/>
                      <a:pt x="108650" y="69622"/>
                    </a:cubicBezTo>
                    <a:cubicBezTo>
                      <a:pt x="109438" y="69438"/>
                      <a:pt x="110277" y="69544"/>
                      <a:pt x="110977" y="69922"/>
                    </a:cubicBezTo>
                    <a:lnTo>
                      <a:pt x="117211" y="73300"/>
                    </a:lnTo>
                    <a:cubicBezTo>
                      <a:pt x="118127" y="72688"/>
                      <a:pt x="119061" y="72155"/>
                      <a:pt x="120000" y="71655"/>
                    </a:cubicBezTo>
                    <a:lnTo>
                      <a:pt x="96683" y="63833"/>
                    </a:lnTo>
                    <a:lnTo>
                      <a:pt x="96683" y="48561"/>
                    </a:lnTo>
                    <a:cubicBezTo>
                      <a:pt x="108022" y="40755"/>
                      <a:pt x="115566" y="27205"/>
                      <a:pt x="115566" y="11788"/>
                    </a:cubicBezTo>
                    <a:cubicBezTo>
                      <a:pt x="115566" y="11427"/>
                      <a:pt x="115522" y="11072"/>
                      <a:pt x="115511" y="10716"/>
                    </a:cubicBezTo>
                    <a:cubicBezTo>
                      <a:pt x="112800" y="10983"/>
                      <a:pt x="109861" y="11216"/>
                      <a:pt x="106811" y="11216"/>
                    </a:cubicBezTo>
                    <a:cubicBezTo>
                      <a:pt x="97733" y="11216"/>
                      <a:pt x="87733" y="9172"/>
                      <a:pt x="80183" y="0"/>
                    </a:cubicBezTo>
                    <a:cubicBezTo>
                      <a:pt x="73994" y="6361"/>
                      <a:pt x="62266" y="11077"/>
                      <a:pt x="51594" y="11077"/>
                    </a:cubicBezTo>
                    <a:cubicBezTo>
                      <a:pt x="46738" y="11077"/>
                      <a:pt x="39066" y="8866"/>
                      <a:pt x="33627" y="6744"/>
                    </a:cubicBezTo>
                    <a:cubicBezTo>
                      <a:pt x="33450" y="8400"/>
                      <a:pt x="33333" y="10077"/>
                      <a:pt x="33333" y="11788"/>
                    </a:cubicBezTo>
                    <a:cubicBezTo>
                      <a:pt x="33333" y="28172"/>
                      <a:pt x="41838" y="42455"/>
                      <a:pt x="54383" y="49961"/>
                    </a:cubicBezTo>
                    <a:lnTo>
                      <a:pt x="54383" y="63827"/>
                    </a:lnTo>
                    <a:lnTo>
                      <a:pt x="17172" y="76227"/>
                    </a:lnTo>
                    <a:cubicBezTo>
                      <a:pt x="6900" y="79527"/>
                      <a:pt x="0" y="88394"/>
                      <a:pt x="0" y="98288"/>
                    </a:cubicBezTo>
                    <a:lnTo>
                      <a:pt x="0" y="120000"/>
                    </a:lnTo>
                    <a:lnTo>
                      <a:pt x="104700" y="120000"/>
                    </a:lnTo>
                    <a:lnTo>
                      <a:pt x="96461" y="107177"/>
                    </a:lnTo>
                    <a:cubicBezTo>
                      <a:pt x="95627" y="105883"/>
                      <a:pt x="96122" y="104222"/>
                      <a:pt x="97566" y="103472"/>
                    </a:cubicBezTo>
                    <a:close/>
                  </a:path>
                </a:pathLst>
              </a:custGeom>
              <a:solidFill>
                <a:srgbClr val="919191"/>
              </a:solidFill>
              <a:ln>
                <a:noFill/>
              </a:ln>
            </p:spPr>
            <p:txBody>
              <a:bodyPr lIns="38100" tIns="38100" rIns="38100" bIns="38100" anchor="ctr" anchorCtr="0">
                <a:noAutofit/>
              </a:bodyPr>
              <a:lstStyle/>
              <a:p>
                <a:pPr marL="0" marR="0" lvl="0" indent="0" algn="ctr" rtl="0">
                  <a:spcBef>
                    <a:spcPts val="0"/>
                  </a:spcBef>
                  <a:buNone/>
                </a:pPr>
                <a:endParaRPr sz="1800" b="1">
                  <a:solidFill>
                    <a:srgbClr val="5A5A5A"/>
                  </a:solidFill>
                  <a:latin typeface="Helvetica Neue"/>
                  <a:ea typeface="Helvetica Neue"/>
                  <a:cs typeface="Helvetica Neue"/>
                  <a:sym typeface="Helvetica Neue"/>
                </a:endParaRPr>
              </a:p>
            </p:txBody>
          </p:sp>
          <p:sp>
            <p:nvSpPr>
              <p:cNvPr id="1159" name="Shape 1159"/>
              <p:cNvSpPr/>
              <p:nvPr/>
            </p:nvSpPr>
            <p:spPr>
              <a:xfrm>
                <a:off x="268730" y="0"/>
                <a:ext cx="650595" cy="340418"/>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3"/>
                      <a:pt x="18983" y="119441"/>
                      <a:pt x="25338" y="119441"/>
                    </a:cubicBezTo>
                    <a:cubicBezTo>
                      <a:pt x="40583" y="119441"/>
                      <a:pt x="58711" y="102021"/>
                      <a:pt x="64127" y="82167"/>
                    </a:cubicBezTo>
                    <a:close/>
                  </a:path>
                </a:pathLst>
              </a:custGeom>
              <a:solidFill>
                <a:srgbClr val="919191"/>
              </a:solidFill>
              <a:ln>
                <a:noFill/>
              </a:ln>
            </p:spPr>
            <p:txBody>
              <a:bodyPr lIns="38100" tIns="38100" rIns="38100" bIns="38100" anchor="ctr" anchorCtr="0">
                <a:noAutofit/>
              </a:bodyPr>
              <a:lstStyle/>
              <a:p>
                <a:pPr marL="0" marR="0" lvl="0" indent="0" algn="ctr" rtl="0">
                  <a:spcBef>
                    <a:spcPts val="0"/>
                  </a:spcBef>
                  <a:buNone/>
                </a:pPr>
                <a:endParaRPr sz="1800" b="1">
                  <a:solidFill>
                    <a:srgbClr val="5A5A5A"/>
                  </a:solidFill>
                  <a:latin typeface="Helvetica Neue"/>
                  <a:ea typeface="Helvetica Neue"/>
                  <a:cs typeface="Helvetica Neue"/>
                  <a:sym typeface="Helvetica Neue"/>
                </a:endParaRPr>
              </a:p>
            </p:txBody>
          </p:sp>
          <p:sp>
            <p:nvSpPr>
              <p:cNvPr id="1160" name="Shape 1160"/>
              <p:cNvSpPr/>
              <p:nvPr/>
            </p:nvSpPr>
            <p:spPr>
              <a:xfrm>
                <a:off x="830616" y="903907"/>
                <a:ext cx="543042" cy="554458"/>
              </a:xfrm>
              <a:custGeom>
                <a:avLst/>
                <a:gdLst/>
                <a:ahLst/>
                <a:cxnLst/>
                <a:rect l="0" t="0" r="0" b="0"/>
                <a:pathLst>
                  <a:path w="120000" h="120000" extrusionOk="0">
                    <a:moveTo>
                      <a:pt x="60133" y="84594"/>
                    </a:moveTo>
                    <a:cubicBezTo>
                      <a:pt x="45900" y="84594"/>
                      <a:pt x="34316" y="73255"/>
                      <a:pt x="34316" y="59311"/>
                    </a:cubicBezTo>
                    <a:cubicBezTo>
                      <a:pt x="34316" y="45366"/>
                      <a:pt x="45900" y="34022"/>
                      <a:pt x="60133" y="34022"/>
                    </a:cubicBezTo>
                    <a:cubicBezTo>
                      <a:pt x="74366" y="34022"/>
                      <a:pt x="85950" y="45366"/>
                      <a:pt x="85950" y="59311"/>
                    </a:cubicBezTo>
                    <a:cubicBezTo>
                      <a:pt x="85950" y="73255"/>
                      <a:pt x="74366" y="84594"/>
                      <a:pt x="60133" y="84594"/>
                    </a:cubicBezTo>
                    <a:close/>
                    <a:moveTo>
                      <a:pt x="107072" y="67211"/>
                    </a:moveTo>
                    <a:cubicBezTo>
                      <a:pt x="107550" y="64594"/>
                      <a:pt x="107777" y="62238"/>
                      <a:pt x="107777" y="60000"/>
                    </a:cubicBezTo>
                    <a:cubicBezTo>
                      <a:pt x="107777" y="57644"/>
                      <a:pt x="107572" y="55200"/>
                      <a:pt x="107166" y="52738"/>
                    </a:cubicBezTo>
                    <a:cubicBezTo>
                      <a:pt x="106811" y="50572"/>
                      <a:pt x="107861" y="48411"/>
                      <a:pt x="109800" y="47316"/>
                    </a:cubicBezTo>
                    <a:lnTo>
                      <a:pt x="120000" y="41550"/>
                    </a:lnTo>
                    <a:lnTo>
                      <a:pt x="106388" y="18450"/>
                    </a:lnTo>
                    <a:lnTo>
                      <a:pt x="94944" y="24433"/>
                    </a:lnTo>
                    <a:cubicBezTo>
                      <a:pt x="93072" y="25400"/>
                      <a:pt x="90788" y="25227"/>
                      <a:pt x="89105" y="23955"/>
                    </a:cubicBezTo>
                    <a:cubicBezTo>
                      <a:pt x="84361" y="20372"/>
                      <a:pt x="78794" y="17916"/>
                      <a:pt x="74961" y="16483"/>
                    </a:cubicBezTo>
                    <a:cubicBezTo>
                      <a:pt x="72866" y="15700"/>
                      <a:pt x="71488" y="13733"/>
                      <a:pt x="71488" y="11544"/>
                    </a:cubicBezTo>
                    <a:lnTo>
                      <a:pt x="71488" y="0"/>
                    </a:lnTo>
                    <a:lnTo>
                      <a:pt x="44255" y="0"/>
                    </a:lnTo>
                    <a:lnTo>
                      <a:pt x="44255" y="11611"/>
                    </a:lnTo>
                    <a:cubicBezTo>
                      <a:pt x="44255" y="13744"/>
                      <a:pt x="42950" y="15672"/>
                      <a:pt x="40933" y="16488"/>
                    </a:cubicBezTo>
                    <a:cubicBezTo>
                      <a:pt x="36838" y="18161"/>
                      <a:pt x="32988" y="20500"/>
                      <a:pt x="29155" y="23638"/>
                    </a:cubicBezTo>
                    <a:cubicBezTo>
                      <a:pt x="27388" y="25088"/>
                      <a:pt x="24877" y="25277"/>
                      <a:pt x="22905" y="24111"/>
                    </a:cubicBezTo>
                    <a:lnTo>
                      <a:pt x="13327" y="18450"/>
                    </a:lnTo>
                    <a:lnTo>
                      <a:pt x="0" y="41550"/>
                    </a:lnTo>
                    <a:lnTo>
                      <a:pt x="10322" y="47327"/>
                    </a:lnTo>
                    <a:cubicBezTo>
                      <a:pt x="12266" y="48411"/>
                      <a:pt x="13322" y="50561"/>
                      <a:pt x="12977" y="52727"/>
                    </a:cubicBezTo>
                    <a:cubicBezTo>
                      <a:pt x="12605" y="55088"/>
                      <a:pt x="12416" y="57538"/>
                      <a:pt x="12416" y="60000"/>
                    </a:cubicBezTo>
                    <a:cubicBezTo>
                      <a:pt x="12416" y="62372"/>
                      <a:pt x="12622" y="64744"/>
                      <a:pt x="13044" y="67250"/>
                    </a:cubicBezTo>
                    <a:cubicBezTo>
                      <a:pt x="13416" y="69422"/>
                      <a:pt x="12372" y="71588"/>
                      <a:pt x="10427" y="72694"/>
                    </a:cubicBezTo>
                    <a:lnTo>
                      <a:pt x="261" y="78450"/>
                    </a:lnTo>
                    <a:lnTo>
                      <a:pt x="13872" y="101550"/>
                    </a:lnTo>
                    <a:lnTo>
                      <a:pt x="22861" y="96000"/>
                    </a:lnTo>
                    <a:cubicBezTo>
                      <a:pt x="24838" y="94772"/>
                      <a:pt x="27394" y="94944"/>
                      <a:pt x="29194" y="96411"/>
                    </a:cubicBezTo>
                    <a:cubicBezTo>
                      <a:pt x="33027" y="99533"/>
                      <a:pt x="36866" y="101861"/>
                      <a:pt x="40938" y="103522"/>
                    </a:cubicBezTo>
                    <a:cubicBezTo>
                      <a:pt x="42950" y="104344"/>
                      <a:pt x="44255" y="106266"/>
                      <a:pt x="44255" y="108400"/>
                    </a:cubicBezTo>
                    <a:lnTo>
                      <a:pt x="44255" y="120000"/>
                    </a:lnTo>
                    <a:lnTo>
                      <a:pt x="71488" y="120000"/>
                    </a:lnTo>
                    <a:lnTo>
                      <a:pt x="71488" y="108466"/>
                    </a:lnTo>
                    <a:cubicBezTo>
                      <a:pt x="71488" y="106272"/>
                      <a:pt x="72872" y="104305"/>
                      <a:pt x="74966" y="103522"/>
                    </a:cubicBezTo>
                    <a:cubicBezTo>
                      <a:pt x="78777" y="102105"/>
                      <a:pt x="84316" y="99661"/>
                      <a:pt x="89061" y="96088"/>
                    </a:cubicBezTo>
                    <a:cubicBezTo>
                      <a:pt x="90772" y="94800"/>
                      <a:pt x="93094" y="94633"/>
                      <a:pt x="94972" y="95655"/>
                    </a:cubicBezTo>
                    <a:lnTo>
                      <a:pt x="105822" y="101550"/>
                    </a:lnTo>
                    <a:lnTo>
                      <a:pt x="119716" y="78450"/>
                    </a:lnTo>
                    <a:lnTo>
                      <a:pt x="109666" y="72711"/>
                    </a:lnTo>
                    <a:cubicBezTo>
                      <a:pt x="107711" y="71588"/>
                      <a:pt x="106672" y="69394"/>
                      <a:pt x="107072" y="67211"/>
                    </a:cubicBezTo>
                    <a:close/>
                  </a:path>
                </a:pathLst>
              </a:custGeom>
              <a:solidFill>
                <a:srgbClr val="919191"/>
              </a:solidFill>
              <a:ln>
                <a:noFill/>
              </a:ln>
            </p:spPr>
            <p:txBody>
              <a:bodyPr lIns="38100" tIns="38100" rIns="38100" bIns="38100" anchor="ctr" anchorCtr="0">
                <a:noAutofit/>
              </a:bodyPr>
              <a:lstStyle/>
              <a:p>
                <a:pPr marL="0" marR="0" lvl="0" indent="0" algn="ctr" rtl="0">
                  <a:spcBef>
                    <a:spcPts val="0"/>
                  </a:spcBef>
                  <a:buNone/>
                </a:pPr>
                <a:endParaRPr sz="1800" b="1">
                  <a:solidFill>
                    <a:srgbClr val="5A5A5A"/>
                  </a:solidFill>
                  <a:latin typeface="Helvetica Neue"/>
                  <a:ea typeface="Helvetica Neue"/>
                  <a:cs typeface="Helvetica Neue"/>
                  <a:sym typeface="Helvetica Neue"/>
                </a:endParaRPr>
              </a:p>
            </p:txBody>
          </p:sp>
        </p:grpSp>
      </p:grpSp>
      <p:cxnSp>
        <p:nvCxnSpPr>
          <p:cNvPr id="1161" name="Shape 1161"/>
          <p:cNvCxnSpPr/>
          <p:nvPr/>
        </p:nvCxnSpPr>
        <p:spPr>
          <a:xfrm>
            <a:off x="6444069" y="3519101"/>
            <a:ext cx="391519" cy="0"/>
          </a:xfrm>
          <a:prstGeom prst="straightConnector1">
            <a:avLst/>
          </a:prstGeom>
          <a:noFill/>
          <a:ln w="12700" cap="flat" cmpd="sng">
            <a:solidFill>
              <a:schemeClr val="accent1"/>
            </a:solidFill>
            <a:prstDash val="solid"/>
            <a:round/>
            <a:headEnd type="diamond" w="med" len="med"/>
            <a:tailEnd type="diamond" w="med" len="med"/>
          </a:ln>
        </p:spPr>
      </p:cxnSp>
      <p:cxnSp>
        <p:nvCxnSpPr>
          <p:cNvPr id="1162" name="Shape 1162"/>
          <p:cNvCxnSpPr/>
          <p:nvPr/>
        </p:nvCxnSpPr>
        <p:spPr>
          <a:xfrm>
            <a:off x="6444069" y="2364151"/>
            <a:ext cx="391519" cy="0"/>
          </a:xfrm>
          <a:prstGeom prst="straightConnector1">
            <a:avLst/>
          </a:prstGeom>
          <a:noFill/>
          <a:ln w="12700" cap="flat" cmpd="sng">
            <a:solidFill>
              <a:srgbClr val="CB3C48"/>
            </a:solidFill>
            <a:prstDash val="solid"/>
            <a:round/>
            <a:headEnd type="diamond" w="med" len="med"/>
            <a:tailEnd type="diamond" w="med" len="med"/>
          </a:ln>
        </p:spPr>
      </p:cxnSp>
      <p:pic>
        <p:nvPicPr>
          <p:cNvPr id="1163" name="Shape 1163" descr="CF logo.png"/>
          <p:cNvPicPr preferRelativeResize="0"/>
          <p:nvPr/>
        </p:nvPicPr>
        <p:blipFill rotWithShape="1">
          <a:blip r:embed="rId4">
            <a:alphaModFix/>
          </a:blip>
          <a:srcRect/>
          <a:stretch/>
        </p:blipFill>
        <p:spPr>
          <a:xfrm>
            <a:off x="1479446" y="3160549"/>
            <a:ext cx="1314605" cy="5778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pic>
        <p:nvPicPr>
          <p:cNvPr id="1169" name="Shape 1169" descr="photo-1428342319217-5fdaf6d7898e.jpeg"/>
          <p:cNvPicPr preferRelativeResize="0"/>
          <p:nvPr/>
        </p:nvPicPr>
        <p:blipFill rotWithShape="1">
          <a:blip r:embed="rId3">
            <a:alphaModFix/>
          </a:blip>
          <a:srcRect l="7813" r="9517"/>
          <a:stretch/>
        </p:blipFill>
        <p:spPr>
          <a:xfrm>
            <a:off x="0" y="0"/>
            <a:ext cx="9143998" cy="5148072"/>
          </a:xfrm>
          <a:prstGeom prst="rect">
            <a:avLst/>
          </a:prstGeom>
          <a:noFill/>
          <a:ln>
            <a:noFill/>
          </a:ln>
        </p:spPr>
      </p:pic>
      <p:sp>
        <p:nvSpPr>
          <p:cNvPr id="1170" name="Shape 1170"/>
          <p:cNvSpPr/>
          <p:nvPr/>
        </p:nvSpPr>
        <p:spPr>
          <a:xfrm>
            <a:off x="0" y="0"/>
            <a:ext cx="9144000" cy="5143499"/>
          </a:xfrm>
          <a:prstGeom prst="rect">
            <a:avLst/>
          </a:prstGeom>
          <a:solidFill>
            <a:srgbClr val="182730">
              <a:alpha val="69803"/>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1171" name="Shape 1171"/>
          <p:cNvPicPr preferRelativeResize="0"/>
          <p:nvPr/>
        </p:nvPicPr>
        <p:blipFill rotWithShape="1">
          <a:blip r:embed="rId4">
            <a:alphaModFix/>
          </a:blip>
          <a:srcRect/>
          <a:stretch/>
        </p:blipFill>
        <p:spPr>
          <a:xfrm>
            <a:off x="1724636" y="1303145"/>
            <a:ext cx="5694600" cy="122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Shape 111"/>
          <p:cNvSpPr txBox="1"/>
          <p:nvPr/>
        </p:nvSpPr>
        <p:spPr>
          <a:xfrm>
            <a:off x="924561" y="1855491"/>
            <a:ext cx="3291900" cy="1754399"/>
          </a:xfrm>
          <a:prstGeom prst="rect">
            <a:avLst/>
          </a:prstGeom>
          <a:noFill/>
          <a:ln>
            <a:noFill/>
          </a:ln>
        </p:spPr>
        <p:txBody>
          <a:bodyPr lIns="91400" tIns="45700" rIns="91400" bIns="45700" anchor="t" anchorCtr="0">
            <a:noAutofit/>
          </a:bodyPr>
          <a:lstStyle/>
          <a:p>
            <a:pPr marL="0" marR="0" lvl="0" indent="0" algn="ctr" rtl="0">
              <a:spcBef>
                <a:spcPts val="0"/>
              </a:spcBef>
              <a:buSzPct val="25000"/>
              <a:buNone/>
            </a:pPr>
            <a:r>
              <a:rPr lang="en-US" sz="5400">
                <a:solidFill>
                  <a:srgbClr val="FFFFFF"/>
                </a:solidFill>
                <a:latin typeface="Arial"/>
                <a:ea typeface="Arial"/>
                <a:cs typeface="Arial"/>
                <a:sym typeface="Arial"/>
              </a:rPr>
              <a:t>Modern Platforms</a:t>
            </a:r>
          </a:p>
        </p:txBody>
      </p:sp>
      <p:grpSp>
        <p:nvGrpSpPr>
          <p:cNvPr id="112" name="Shape 112"/>
          <p:cNvGrpSpPr/>
          <p:nvPr/>
        </p:nvGrpSpPr>
        <p:grpSpPr>
          <a:xfrm>
            <a:off x="4614142" y="400689"/>
            <a:ext cx="4247154" cy="4303539"/>
            <a:chOff x="2789280" y="302101"/>
            <a:chExt cx="4860000" cy="4685400"/>
          </a:xfrm>
        </p:grpSpPr>
        <p:pic>
          <p:nvPicPr>
            <p:cNvPr id="113" name="Shape 113"/>
            <p:cNvPicPr preferRelativeResize="0"/>
            <p:nvPr/>
          </p:nvPicPr>
          <p:blipFill rotWithShape="1">
            <a:blip r:embed="rId4">
              <a:alphaModFix/>
            </a:blip>
            <a:srcRect/>
            <a:stretch/>
          </p:blipFill>
          <p:spPr>
            <a:xfrm>
              <a:off x="2789280" y="302101"/>
              <a:ext cx="4860000" cy="4685400"/>
            </a:xfrm>
            <a:prstGeom prst="rect">
              <a:avLst/>
            </a:prstGeom>
            <a:noFill/>
            <a:ln>
              <a:noFill/>
            </a:ln>
          </p:spPr>
        </p:pic>
        <p:pic>
          <p:nvPicPr>
            <p:cNvPr id="114" name="Shape 114"/>
            <p:cNvPicPr preferRelativeResize="0"/>
            <p:nvPr/>
          </p:nvPicPr>
          <p:blipFill rotWithShape="1">
            <a:blip r:embed="rId5">
              <a:alphaModFix amt="82000"/>
            </a:blip>
            <a:srcRect/>
            <a:stretch/>
          </p:blipFill>
          <p:spPr>
            <a:xfrm>
              <a:off x="2789280" y="2198542"/>
              <a:ext cx="4860000" cy="906300"/>
            </a:xfrm>
            <a:prstGeom prst="rect">
              <a:avLst/>
            </a:prstGeom>
            <a:noFill/>
            <a:ln>
              <a:noFill/>
            </a:ln>
          </p:spPr>
        </p:pic>
        <p:sp>
          <p:nvSpPr>
            <p:cNvPr id="115" name="Shape 115"/>
            <p:cNvSpPr/>
            <p:nvPr/>
          </p:nvSpPr>
          <p:spPr>
            <a:xfrm>
              <a:off x="2789281" y="2336431"/>
              <a:ext cx="4860000" cy="554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000" b="1">
                  <a:solidFill>
                    <a:srgbClr val="FFFFFF"/>
                  </a:solidFill>
                  <a:latin typeface="Arial"/>
                  <a:ea typeface="Arial"/>
                  <a:cs typeface="Arial"/>
                  <a:sym typeface="Arial"/>
                </a:rPr>
                <a:t>Cloud Native </a:t>
              </a:r>
            </a:p>
          </p:txBody>
        </p:sp>
        <p:sp>
          <p:nvSpPr>
            <p:cNvPr id="116" name="Shape 116"/>
            <p:cNvSpPr/>
            <p:nvPr/>
          </p:nvSpPr>
          <p:spPr>
            <a:xfrm>
              <a:off x="3886264" y="831753"/>
              <a:ext cx="1018500" cy="369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rgbClr val="FFFFFF"/>
                  </a:solidFill>
                  <a:latin typeface="Arial"/>
                  <a:ea typeface="Arial"/>
                  <a:cs typeface="Arial"/>
                  <a:sym typeface="Arial"/>
                </a:rPr>
                <a:t>DevOps</a:t>
              </a:r>
            </a:p>
          </p:txBody>
        </p:sp>
        <p:sp>
          <p:nvSpPr>
            <p:cNvPr id="117" name="Shape 117"/>
            <p:cNvSpPr/>
            <p:nvPr/>
          </p:nvSpPr>
          <p:spPr>
            <a:xfrm>
              <a:off x="5357480" y="722737"/>
              <a:ext cx="1352399" cy="6461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rgbClr val="FFFFFF"/>
                  </a:solidFill>
                  <a:latin typeface="Arial"/>
                  <a:ea typeface="Arial"/>
                  <a:cs typeface="Arial"/>
                  <a:sym typeface="Arial"/>
                </a:rPr>
                <a:t>Continuous</a:t>
              </a:r>
            </a:p>
            <a:p>
              <a:pPr marL="0" marR="0" lvl="0" indent="0" algn="ctr" rtl="0">
                <a:spcBef>
                  <a:spcPts val="0"/>
                </a:spcBef>
                <a:buSzPct val="25000"/>
                <a:buNone/>
              </a:pPr>
              <a:r>
                <a:rPr lang="en-US" sz="1800">
                  <a:solidFill>
                    <a:srgbClr val="FFFFFF"/>
                  </a:solidFill>
                  <a:latin typeface="Arial"/>
                  <a:ea typeface="Arial"/>
                  <a:cs typeface="Arial"/>
                  <a:sym typeface="Arial"/>
                </a:rPr>
                <a:t>Delivery</a:t>
              </a:r>
            </a:p>
          </p:txBody>
        </p:sp>
        <p:sp>
          <p:nvSpPr>
            <p:cNvPr id="118" name="Shape 118"/>
            <p:cNvSpPr/>
            <p:nvPr/>
          </p:nvSpPr>
          <p:spPr>
            <a:xfrm>
              <a:off x="5351153" y="4021528"/>
              <a:ext cx="1301100" cy="3693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rgbClr val="FFFFFF"/>
                  </a:solidFill>
                  <a:latin typeface="Arial"/>
                  <a:ea typeface="Arial"/>
                  <a:cs typeface="Arial"/>
                  <a:sym typeface="Arial"/>
                </a:rPr>
                <a:t>Containers</a:t>
              </a:r>
            </a:p>
          </p:txBody>
        </p:sp>
        <p:sp>
          <p:nvSpPr>
            <p:cNvPr id="119" name="Shape 119"/>
            <p:cNvSpPr/>
            <p:nvPr/>
          </p:nvSpPr>
          <p:spPr>
            <a:xfrm>
              <a:off x="3454442" y="4021528"/>
              <a:ext cx="1825800" cy="402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rgbClr val="FFFFFF"/>
                  </a:solidFill>
                  <a:latin typeface="Arial"/>
                  <a:ea typeface="Arial"/>
                  <a:cs typeface="Arial"/>
                  <a:sym typeface="Arial"/>
                </a:rPr>
                <a:t>Microservices</a:t>
              </a:r>
            </a:p>
          </p:txBody>
        </p:sp>
        <p:pic>
          <p:nvPicPr>
            <p:cNvPr id="120" name="Shape 120"/>
            <p:cNvPicPr preferRelativeResize="0"/>
            <p:nvPr/>
          </p:nvPicPr>
          <p:blipFill rotWithShape="1">
            <a:blip r:embed="rId6">
              <a:alphaModFix/>
            </a:blip>
            <a:srcRect/>
            <a:stretch/>
          </p:blipFill>
          <p:spPr>
            <a:xfrm>
              <a:off x="5510482" y="3365883"/>
              <a:ext cx="1043400" cy="587700"/>
            </a:xfrm>
            <a:prstGeom prst="rect">
              <a:avLst/>
            </a:prstGeom>
            <a:noFill/>
            <a:ln>
              <a:noFill/>
            </a:ln>
          </p:spPr>
        </p:pic>
        <p:pic>
          <p:nvPicPr>
            <p:cNvPr id="121" name="Shape 121"/>
            <p:cNvPicPr preferRelativeResize="0"/>
            <p:nvPr/>
          </p:nvPicPr>
          <p:blipFill rotWithShape="1">
            <a:blip r:embed="rId7">
              <a:alphaModFix/>
            </a:blip>
            <a:srcRect/>
            <a:stretch/>
          </p:blipFill>
          <p:spPr>
            <a:xfrm>
              <a:off x="5715953" y="1347590"/>
              <a:ext cx="710700" cy="678899"/>
            </a:xfrm>
            <a:prstGeom prst="rect">
              <a:avLst/>
            </a:prstGeom>
            <a:noFill/>
            <a:ln>
              <a:noFill/>
            </a:ln>
          </p:spPr>
        </p:pic>
        <p:pic>
          <p:nvPicPr>
            <p:cNvPr id="122" name="Shape 122"/>
            <p:cNvPicPr preferRelativeResize="0"/>
            <p:nvPr/>
          </p:nvPicPr>
          <p:blipFill rotWithShape="1">
            <a:blip r:embed="rId8">
              <a:alphaModFix/>
            </a:blip>
            <a:srcRect/>
            <a:stretch/>
          </p:blipFill>
          <p:spPr>
            <a:xfrm>
              <a:off x="3794489" y="1422834"/>
              <a:ext cx="1123800" cy="547800"/>
            </a:xfrm>
            <a:prstGeom prst="rect">
              <a:avLst/>
            </a:prstGeom>
            <a:noFill/>
            <a:ln>
              <a:noFill/>
            </a:ln>
          </p:spPr>
        </p:pic>
        <p:pic>
          <p:nvPicPr>
            <p:cNvPr id="123" name="Shape 123"/>
            <p:cNvPicPr preferRelativeResize="0"/>
            <p:nvPr/>
          </p:nvPicPr>
          <p:blipFill rotWithShape="1">
            <a:blip r:embed="rId9">
              <a:alphaModFix/>
            </a:blip>
            <a:srcRect/>
            <a:stretch/>
          </p:blipFill>
          <p:spPr>
            <a:xfrm>
              <a:off x="3867046" y="3328832"/>
              <a:ext cx="1011600" cy="652800"/>
            </a:xfrm>
            <a:prstGeom prst="rect">
              <a:avLst/>
            </a:prstGeom>
            <a:noFill/>
            <a:ln>
              <a:noFill/>
            </a:ln>
          </p:spPr>
        </p:pic>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113721" y="149918"/>
            <a:ext cx="903027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Pivotal Cloud Foundry – an API Centric Platform</a:t>
            </a:r>
          </a:p>
        </p:txBody>
      </p:sp>
      <p:pic>
        <p:nvPicPr>
          <p:cNvPr id="130" name="Shape 130"/>
          <p:cNvPicPr preferRelativeResize="0"/>
          <p:nvPr/>
        </p:nvPicPr>
        <p:blipFill rotWithShape="1">
          <a:blip r:embed="rId3">
            <a:alphaModFix/>
          </a:blip>
          <a:srcRect t="1" r="1901" b="-2862"/>
          <a:stretch/>
        </p:blipFill>
        <p:spPr>
          <a:xfrm>
            <a:off x="496668" y="2111682"/>
            <a:ext cx="3583444" cy="3214030"/>
          </a:xfrm>
          <a:prstGeom prst="rect">
            <a:avLst/>
          </a:prstGeom>
          <a:noFill/>
          <a:ln>
            <a:noFill/>
          </a:ln>
        </p:spPr>
      </p:pic>
      <p:sp>
        <p:nvSpPr>
          <p:cNvPr id="131" name="Shape 131"/>
          <p:cNvSpPr/>
          <p:nvPr/>
        </p:nvSpPr>
        <p:spPr>
          <a:xfrm rot="-5400000">
            <a:off x="1474086" y="1681114"/>
            <a:ext cx="3744472" cy="2114180"/>
          </a:xfrm>
          <a:prstGeom prst="triangle">
            <a:avLst>
              <a:gd name="adj" fmla="val 39226"/>
            </a:avLst>
          </a:prstGeom>
          <a:gradFill>
            <a:gsLst>
              <a:gs pos="0">
                <a:srgbClr val="474747">
                  <a:alpha val="65882"/>
                </a:srgbClr>
              </a:gs>
              <a:gs pos="100000">
                <a:srgbClr val="FFFFFF">
                  <a:alpha val="29803"/>
                </a:srgbClr>
              </a:gs>
            </a:gsLst>
            <a:lin ang="162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Arial"/>
              <a:ea typeface="Arial"/>
              <a:cs typeface="Arial"/>
              <a:sym typeface="Arial"/>
            </a:endParaRPr>
          </a:p>
        </p:txBody>
      </p:sp>
      <p:sp>
        <p:nvSpPr>
          <p:cNvPr id="132" name="Shape 132"/>
          <p:cNvSpPr/>
          <p:nvPr/>
        </p:nvSpPr>
        <p:spPr>
          <a:xfrm>
            <a:off x="4241637" y="776372"/>
            <a:ext cx="4087072" cy="3923670"/>
          </a:xfrm>
          <a:prstGeom prst="roundRect">
            <a:avLst>
              <a:gd name="adj" fmla="val 10301"/>
            </a:avLst>
          </a:prstGeom>
          <a:solidFill>
            <a:srgbClr val="EFEFEF"/>
          </a:solid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rgbClr val="FFFFFF"/>
              </a:solidFill>
              <a:latin typeface="Arial"/>
              <a:ea typeface="Arial"/>
              <a:cs typeface="Arial"/>
              <a:sym typeface="Arial"/>
            </a:endParaRPr>
          </a:p>
        </p:txBody>
      </p:sp>
      <p:pic>
        <p:nvPicPr>
          <p:cNvPr id="133" name="Shape 133"/>
          <p:cNvPicPr preferRelativeResize="0"/>
          <p:nvPr/>
        </p:nvPicPr>
        <p:blipFill rotWithShape="1">
          <a:blip r:embed="rId4">
            <a:alphaModFix/>
          </a:blip>
          <a:srcRect/>
          <a:stretch/>
        </p:blipFill>
        <p:spPr>
          <a:xfrm>
            <a:off x="6376551" y="2824800"/>
            <a:ext cx="620780" cy="620780"/>
          </a:xfrm>
          <a:prstGeom prst="rect">
            <a:avLst/>
          </a:prstGeom>
          <a:noFill/>
          <a:ln>
            <a:noFill/>
          </a:ln>
        </p:spPr>
      </p:pic>
      <p:pic>
        <p:nvPicPr>
          <p:cNvPr id="134" name="Shape 134"/>
          <p:cNvPicPr preferRelativeResize="0"/>
          <p:nvPr/>
        </p:nvPicPr>
        <p:blipFill rotWithShape="1">
          <a:blip r:embed="rId5">
            <a:alphaModFix/>
          </a:blip>
          <a:srcRect/>
          <a:stretch/>
        </p:blipFill>
        <p:spPr>
          <a:xfrm>
            <a:off x="6376551" y="2013924"/>
            <a:ext cx="620780" cy="620780"/>
          </a:xfrm>
          <a:prstGeom prst="rect">
            <a:avLst/>
          </a:prstGeom>
          <a:noFill/>
          <a:ln>
            <a:noFill/>
          </a:ln>
        </p:spPr>
      </p:pic>
      <p:pic>
        <p:nvPicPr>
          <p:cNvPr id="135" name="Shape 135"/>
          <p:cNvPicPr preferRelativeResize="0"/>
          <p:nvPr/>
        </p:nvPicPr>
        <p:blipFill rotWithShape="1">
          <a:blip r:embed="rId6">
            <a:alphaModFix/>
          </a:blip>
          <a:srcRect/>
          <a:stretch/>
        </p:blipFill>
        <p:spPr>
          <a:xfrm>
            <a:off x="6376551" y="1209345"/>
            <a:ext cx="620780" cy="620780"/>
          </a:xfrm>
          <a:prstGeom prst="rect">
            <a:avLst/>
          </a:prstGeom>
          <a:noFill/>
          <a:ln>
            <a:noFill/>
          </a:ln>
        </p:spPr>
      </p:pic>
      <p:pic>
        <p:nvPicPr>
          <p:cNvPr id="136" name="Shape 136" descr="APM.png"/>
          <p:cNvPicPr preferRelativeResize="0"/>
          <p:nvPr/>
        </p:nvPicPr>
        <p:blipFill rotWithShape="1">
          <a:blip r:embed="rId7">
            <a:alphaModFix/>
          </a:blip>
          <a:srcRect/>
          <a:stretch/>
        </p:blipFill>
        <p:spPr>
          <a:xfrm>
            <a:off x="4575489" y="2013924"/>
            <a:ext cx="613560" cy="613560"/>
          </a:xfrm>
          <a:prstGeom prst="rect">
            <a:avLst/>
          </a:prstGeom>
          <a:noFill/>
          <a:ln>
            <a:noFill/>
          </a:ln>
        </p:spPr>
      </p:pic>
      <p:pic>
        <p:nvPicPr>
          <p:cNvPr id="137" name="Shape 137"/>
          <p:cNvPicPr preferRelativeResize="0"/>
          <p:nvPr/>
        </p:nvPicPr>
        <p:blipFill rotWithShape="1">
          <a:blip r:embed="rId8">
            <a:alphaModFix/>
          </a:blip>
          <a:srcRect/>
          <a:stretch/>
        </p:blipFill>
        <p:spPr>
          <a:xfrm>
            <a:off x="4575489" y="2824800"/>
            <a:ext cx="620780" cy="620780"/>
          </a:xfrm>
          <a:prstGeom prst="rect">
            <a:avLst/>
          </a:prstGeom>
          <a:noFill/>
          <a:ln>
            <a:noFill/>
          </a:ln>
        </p:spPr>
      </p:pic>
      <p:pic>
        <p:nvPicPr>
          <p:cNvPr id="138" name="Shape 138"/>
          <p:cNvPicPr preferRelativeResize="0"/>
          <p:nvPr/>
        </p:nvPicPr>
        <p:blipFill rotWithShape="1">
          <a:blip r:embed="rId9">
            <a:alphaModFix/>
          </a:blip>
          <a:srcRect/>
          <a:stretch/>
        </p:blipFill>
        <p:spPr>
          <a:xfrm>
            <a:off x="4585748" y="3636603"/>
            <a:ext cx="620780" cy="620780"/>
          </a:xfrm>
          <a:prstGeom prst="rect">
            <a:avLst/>
          </a:prstGeom>
          <a:noFill/>
          <a:ln>
            <a:noFill/>
          </a:ln>
        </p:spPr>
      </p:pic>
      <p:pic>
        <p:nvPicPr>
          <p:cNvPr id="139" name="Shape 139"/>
          <p:cNvPicPr preferRelativeResize="0"/>
          <p:nvPr/>
        </p:nvPicPr>
        <p:blipFill rotWithShape="1">
          <a:blip r:embed="rId10">
            <a:alphaModFix/>
          </a:blip>
          <a:srcRect/>
          <a:stretch/>
        </p:blipFill>
        <p:spPr>
          <a:xfrm>
            <a:off x="4585748" y="1202129"/>
            <a:ext cx="613560" cy="613560"/>
          </a:xfrm>
          <a:prstGeom prst="rect">
            <a:avLst/>
          </a:prstGeom>
          <a:noFill/>
          <a:ln>
            <a:noFill/>
          </a:ln>
        </p:spPr>
      </p:pic>
      <p:sp>
        <p:nvSpPr>
          <p:cNvPr id="140" name="Shape 140"/>
          <p:cNvSpPr txBox="1"/>
          <p:nvPr/>
        </p:nvSpPr>
        <p:spPr>
          <a:xfrm>
            <a:off x="5308167" y="1202129"/>
            <a:ext cx="916164" cy="723921"/>
          </a:xfrm>
          <a:prstGeom prst="rect">
            <a:avLst/>
          </a:prstGeom>
          <a:noFill/>
          <a:ln>
            <a:noFill/>
          </a:ln>
        </p:spPr>
        <p:txBody>
          <a:bodyPr lIns="20950" tIns="20950" rIns="20950" bIns="20950" anchor="ctr" anchorCtr="0">
            <a:noAutofit/>
          </a:bodyPr>
          <a:lstStyle/>
          <a:p>
            <a:pPr marL="0" marR="0" lvl="0" indent="0" algn="l" rtl="0">
              <a:lnSpc>
                <a:spcPct val="100000"/>
              </a:lnSpc>
              <a:spcBef>
                <a:spcPts val="0"/>
              </a:spcBef>
              <a:spcAft>
                <a:spcPts val="0"/>
              </a:spcAft>
              <a:buClr>
                <a:srgbClr val="474747"/>
              </a:buClr>
              <a:buSzPct val="25000"/>
              <a:buFont typeface="Arial"/>
              <a:buNone/>
            </a:pPr>
            <a:r>
              <a:rPr lang="en-US" sz="1100" b="1" i="0" u="none" strike="noStrike" cap="none">
                <a:solidFill>
                  <a:srgbClr val="474747"/>
                </a:solidFill>
                <a:latin typeface="Arial"/>
                <a:ea typeface="Arial"/>
                <a:cs typeface="Arial"/>
                <a:sym typeface="Arial"/>
              </a:rPr>
              <a:t>Health management</a:t>
            </a:r>
          </a:p>
        </p:txBody>
      </p:sp>
      <p:sp>
        <p:nvSpPr>
          <p:cNvPr id="141" name="Shape 141"/>
          <p:cNvSpPr txBox="1"/>
          <p:nvPr/>
        </p:nvSpPr>
        <p:spPr>
          <a:xfrm>
            <a:off x="5292060" y="2103749"/>
            <a:ext cx="688026" cy="396300"/>
          </a:xfrm>
          <a:prstGeom prst="rect">
            <a:avLst/>
          </a:prstGeom>
          <a:noFill/>
          <a:ln>
            <a:noFill/>
          </a:ln>
        </p:spPr>
        <p:txBody>
          <a:bodyPr lIns="20950" tIns="20950" rIns="20950" bIns="20950" anchor="ctr" anchorCtr="0">
            <a:noAutofit/>
          </a:bodyPr>
          <a:lstStyle/>
          <a:p>
            <a:pPr marL="0" marR="0" lvl="0" indent="0" algn="l" rtl="0">
              <a:lnSpc>
                <a:spcPct val="100000"/>
              </a:lnSpc>
              <a:spcBef>
                <a:spcPts val="0"/>
              </a:spcBef>
              <a:spcAft>
                <a:spcPts val="0"/>
              </a:spcAft>
              <a:buClr>
                <a:srgbClr val="474747"/>
              </a:buClr>
              <a:buSzPct val="25000"/>
              <a:buFont typeface="Arial"/>
              <a:buNone/>
            </a:pPr>
            <a:r>
              <a:rPr lang="en-US" sz="1100" b="1" i="0" u="none" strike="noStrike" cap="none">
                <a:solidFill>
                  <a:srgbClr val="474747"/>
                </a:solidFill>
                <a:latin typeface="Arial"/>
                <a:ea typeface="Arial"/>
                <a:cs typeface="Arial"/>
                <a:sym typeface="Arial"/>
              </a:rPr>
              <a:t>Metrics</a:t>
            </a:r>
          </a:p>
        </p:txBody>
      </p:sp>
      <p:sp>
        <p:nvSpPr>
          <p:cNvPr id="142" name="Shape 142"/>
          <p:cNvSpPr txBox="1"/>
          <p:nvPr/>
        </p:nvSpPr>
        <p:spPr>
          <a:xfrm>
            <a:off x="5284800" y="2746176"/>
            <a:ext cx="916164" cy="723921"/>
          </a:xfrm>
          <a:prstGeom prst="rect">
            <a:avLst/>
          </a:prstGeom>
          <a:noFill/>
          <a:ln>
            <a:noFill/>
          </a:ln>
        </p:spPr>
        <p:txBody>
          <a:bodyPr lIns="20950" tIns="20950" rIns="20950" bIns="20950" anchor="ctr" anchorCtr="0">
            <a:noAutofit/>
          </a:bodyPr>
          <a:lstStyle/>
          <a:p>
            <a:pPr marL="0" marR="0" lvl="0" indent="0" algn="l" rtl="0">
              <a:lnSpc>
                <a:spcPct val="100000"/>
              </a:lnSpc>
              <a:spcBef>
                <a:spcPts val="0"/>
              </a:spcBef>
              <a:spcAft>
                <a:spcPts val="0"/>
              </a:spcAft>
              <a:buClr>
                <a:srgbClr val="474747"/>
              </a:buClr>
              <a:buSzPct val="25000"/>
              <a:buFont typeface="Arial"/>
              <a:buNone/>
            </a:pPr>
            <a:r>
              <a:rPr lang="en-US" sz="1100" b="1" i="0" u="none" strike="noStrike" cap="none">
                <a:solidFill>
                  <a:srgbClr val="474747"/>
                </a:solidFill>
                <a:latin typeface="Arial"/>
                <a:ea typeface="Arial"/>
                <a:cs typeface="Arial"/>
                <a:sym typeface="Arial"/>
              </a:rPr>
              <a:t>Log Aggregation</a:t>
            </a:r>
          </a:p>
        </p:txBody>
      </p:sp>
      <p:sp>
        <p:nvSpPr>
          <p:cNvPr id="143" name="Shape 143"/>
          <p:cNvSpPr txBox="1"/>
          <p:nvPr/>
        </p:nvSpPr>
        <p:spPr>
          <a:xfrm>
            <a:off x="5311482" y="3566878"/>
            <a:ext cx="916164" cy="723921"/>
          </a:xfrm>
          <a:prstGeom prst="rect">
            <a:avLst/>
          </a:prstGeom>
          <a:noFill/>
          <a:ln>
            <a:noFill/>
          </a:ln>
        </p:spPr>
        <p:txBody>
          <a:bodyPr lIns="20950" tIns="20950" rIns="20950" bIns="20950" anchor="ctr" anchorCtr="0">
            <a:noAutofit/>
          </a:bodyPr>
          <a:lstStyle/>
          <a:p>
            <a:pPr marL="0" marR="0" lvl="0" indent="0" algn="l" rtl="0">
              <a:lnSpc>
                <a:spcPct val="100000"/>
              </a:lnSpc>
              <a:spcBef>
                <a:spcPts val="0"/>
              </a:spcBef>
              <a:spcAft>
                <a:spcPts val="0"/>
              </a:spcAft>
              <a:buClr>
                <a:srgbClr val="474747"/>
              </a:buClr>
              <a:buSzPct val="25000"/>
              <a:buFont typeface="Arial"/>
              <a:buNone/>
            </a:pPr>
            <a:r>
              <a:rPr lang="en-US" sz="1100" b="1" i="0" u="none" strike="noStrike" cap="none">
                <a:solidFill>
                  <a:srgbClr val="474747"/>
                </a:solidFill>
                <a:latin typeface="Arial"/>
                <a:ea typeface="Arial"/>
                <a:cs typeface="Arial"/>
                <a:sym typeface="Arial"/>
              </a:rPr>
              <a:t>Roles and Policy</a:t>
            </a:r>
          </a:p>
        </p:txBody>
      </p:sp>
      <p:sp>
        <p:nvSpPr>
          <p:cNvPr id="144" name="Shape 144"/>
          <p:cNvSpPr txBox="1"/>
          <p:nvPr/>
        </p:nvSpPr>
        <p:spPr>
          <a:xfrm>
            <a:off x="7098600" y="1209345"/>
            <a:ext cx="916164" cy="723921"/>
          </a:xfrm>
          <a:prstGeom prst="rect">
            <a:avLst/>
          </a:prstGeom>
          <a:noFill/>
          <a:ln>
            <a:noFill/>
          </a:ln>
        </p:spPr>
        <p:txBody>
          <a:bodyPr lIns="20950" tIns="20950" rIns="20950" bIns="20950" anchor="ctr" anchorCtr="0">
            <a:noAutofit/>
          </a:bodyPr>
          <a:lstStyle/>
          <a:p>
            <a:pPr marL="0" marR="0" lvl="0" indent="0" algn="l" rtl="0">
              <a:lnSpc>
                <a:spcPct val="100000"/>
              </a:lnSpc>
              <a:spcBef>
                <a:spcPts val="0"/>
              </a:spcBef>
              <a:spcAft>
                <a:spcPts val="0"/>
              </a:spcAft>
              <a:buClr>
                <a:srgbClr val="474747"/>
              </a:buClr>
              <a:buSzPct val="25000"/>
              <a:buFont typeface="Arial"/>
              <a:buNone/>
            </a:pPr>
            <a:r>
              <a:rPr lang="en-US" sz="1100" b="1" i="0" u="none" strike="noStrike" cap="none">
                <a:solidFill>
                  <a:srgbClr val="474747"/>
                </a:solidFill>
                <a:latin typeface="Arial"/>
                <a:ea typeface="Arial"/>
                <a:cs typeface="Arial"/>
                <a:sym typeface="Arial"/>
              </a:rPr>
              <a:t>Security and Isolation</a:t>
            </a:r>
          </a:p>
        </p:txBody>
      </p:sp>
      <p:sp>
        <p:nvSpPr>
          <p:cNvPr id="145" name="Shape 145"/>
          <p:cNvSpPr txBox="1"/>
          <p:nvPr/>
        </p:nvSpPr>
        <p:spPr>
          <a:xfrm>
            <a:off x="7098600" y="2129184"/>
            <a:ext cx="916164" cy="392176"/>
          </a:xfrm>
          <a:prstGeom prst="rect">
            <a:avLst/>
          </a:prstGeom>
          <a:noFill/>
          <a:ln>
            <a:noFill/>
          </a:ln>
        </p:spPr>
        <p:txBody>
          <a:bodyPr lIns="20950" tIns="20950" rIns="20950" bIns="20950" anchor="ctr" anchorCtr="0">
            <a:noAutofit/>
          </a:bodyPr>
          <a:lstStyle/>
          <a:p>
            <a:pPr marL="0" marR="0" lvl="0" indent="0" algn="l" rtl="0">
              <a:lnSpc>
                <a:spcPct val="100000"/>
              </a:lnSpc>
              <a:spcBef>
                <a:spcPts val="0"/>
              </a:spcBef>
              <a:spcAft>
                <a:spcPts val="0"/>
              </a:spcAft>
              <a:buClr>
                <a:srgbClr val="474747"/>
              </a:buClr>
              <a:buSzPct val="25000"/>
              <a:buFont typeface="Arial"/>
              <a:buNone/>
            </a:pPr>
            <a:r>
              <a:rPr lang="en-US" sz="1100" b="1" i="0" u="none" strike="noStrike" cap="none">
                <a:solidFill>
                  <a:srgbClr val="474747"/>
                </a:solidFill>
                <a:latin typeface="Arial"/>
                <a:ea typeface="Arial"/>
                <a:cs typeface="Arial"/>
                <a:sym typeface="Arial"/>
              </a:rPr>
              <a:t>Scaling</a:t>
            </a:r>
          </a:p>
        </p:txBody>
      </p:sp>
      <p:sp>
        <p:nvSpPr>
          <p:cNvPr id="146" name="Shape 146"/>
          <p:cNvSpPr txBox="1"/>
          <p:nvPr/>
        </p:nvSpPr>
        <p:spPr>
          <a:xfrm>
            <a:off x="7098600" y="2778013"/>
            <a:ext cx="916164" cy="723921"/>
          </a:xfrm>
          <a:prstGeom prst="rect">
            <a:avLst/>
          </a:prstGeom>
          <a:noFill/>
          <a:ln>
            <a:noFill/>
          </a:ln>
        </p:spPr>
        <p:txBody>
          <a:bodyPr lIns="20950" tIns="20950" rIns="20950" bIns="20950" anchor="ctr" anchorCtr="0">
            <a:noAutofit/>
          </a:bodyPr>
          <a:lstStyle/>
          <a:p>
            <a:pPr marL="0" marR="0" lvl="0" indent="0" algn="l" rtl="0">
              <a:lnSpc>
                <a:spcPct val="100000"/>
              </a:lnSpc>
              <a:spcBef>
                <a:spcPts val="0"/>
              </a:spcBef>
              <a:spcAft>
                <a:spcPts val="0"/>
              </a:spcAft>
              <a:buClr>
                <a:srgbClr val="474747"/>
              </a:buClr>
              <a:buSzPct val="25000"/>
              <a:buFont typeface="Arial"/>
              <a:buNone/>
            </a:pPr>
            <a:r>
              <a:rPr lang="en-US" sz="1100" b="1" i="0" u="none" strike="noStrike" cap="none">
                <a:solidFill>
                  <a:srgbClr val="474747"/>
                </a:solidFill>
                <a:latin typeface="Arial"/>
                <a:ea typeface="Arial"/>
                <a:cs typeface="Arial"/>
                <a:sym typeface="Arial"/>
              </a:rPr>
              <a:t>Blue green deployment</a:t>
            </a:r>
          </a:p>
        </p:txBody>
      </p:sp>
      <p:sp>
        <p:nvSpPr>
          <p:cNvPr id="147" name="Shape 147"/>
          <p:cNvSpPr/>
          <p:nvPr/>
        </p:nvSpPr>
        <p:spPr>
          <a:xfrm>
            <a:off x="6417158" y="3631439"/>
            <a:ext cx="599643" cy="612832"/>
          </a:xfrm>
          <a:prstGeom prst="ellipse">
            <a:avLst/>
          </a:prstGeom>
          <a:solidFill>
            <a:srgbClr val="00888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48" name="Shape 148" descr="Icon-04.png"/>
          <p:cNvPicPr preferRelativeResize="0"/>
          <p:nvPr/>
        </p:nvPicPr>
        <p:blipFill rotWithShape="1">
          <a:blip r:embed="rId11">
            <a:alphaModFix/>
          </a:blip>
          <a:srcRect/>
          <a:stretch/>
        </p:blipFill>
        <p:spPr>
          <a:xfrm>
            <a:off x="6501350" y="3792901"/>
            <a:ext cx="433113" cy="291180"/>
          </a:xfrm>
          <a:prstGeom prst="rect">
            <a:avLst/>
          </a:prstGeom>
          <a:noFill/>
          <a:ln>
            <a:noFill/>
          </a:ln>
        </p:spPr>
      </p:pic>
      <p:sp>
        <p:nvSpPr>
          <p:cNvPr id="149" name="Shape 149"/>
          <p:cNvSpPr txBox="1"/>
          <p:nvPr/>
        </p:nvSpPr>
        <p:spPr>
          <a:xfrm>
            <a:off x="7098600" y="3566878"/>
            <a:ext cx="916164" cy="723921"/>
          </a:xfrm>
          <a:prstGeom prst="rect">
            <a:avLst/>
          </a:prstGeom>
          <a:noFill/>
          <a:ln>
            <a:noFill/>
          </a:ln>
        </p:spPr>
        <p:txBody>
          <a:bodyPr lIns="20950" tIns="20950" rIns="20950" bIns="20950" anchor="ctr" anchorCtr="0">
            <a:noAutofit/>
          </a:bodyPr>
          <a:lstStyle/>
          <a:p>
            <a:pPr marL="0" marR="0" lvl="0" indent="0" algn="l" rtl="0">
              <a:lnSpc>
                <a:spcPct val="100000"/>
              </a:lnSpc>
              <a:spcBef>
                <a:spcPts val="0"/>
              </a:spcBef>
              <a:spcAft>
                <a:spcPts val="0"/>
              </a:spcAft>
              <a:buClr>
                <a:srgbClr val="474747"/>
              </a:buClr>
              <a:buSzPct val="25000"/>
              <a:buFont typeface="Arial"/>
              <a:buNone/>
            </a:pPr>
            <a:r>
              <a:rPr lang="en-US" sz="1100" b="1" i="0" u="none" strike="noStrike" cap="none">
                <a:solidFill>
                  <a:srgbClr val="474747"/>
                </a:solidFill>
                <a:latin typeface="Arial"/>
                <a:ea typeface="Arial"/>
                <a:cs typeface="Arial"/>
                <a:sym typeface="Arial"/>
              </a:rPr>
              <a:t>Route Services</a:t>
            </a:r>
          </a:p>
        </p:txBody>
      </p:sp>
      <p:pic>
        <p:nvPicPr>
          <p:cNvPr id="150" name="Shape 150" descr="CF logo.png"/>
          <p:cNvPicPr preferRelativeResize="0"/>
          <p:nvPr/>
        </p:nvPicPr>
        <p:blipFill rotWithShape="1">
          <a:blip r:embed="rId12">
            <a:alphaModFix/>
          </a:blip>
          <a:srcRect/>
          <a:stretch/>
        </p:blipFill>
        <p:spPr>
          <a:xfrm>
            <a:off x="113721" y="4551914"/>
            <a:ext cx="1116081" cy="4905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p:nvPr/>
        </p:nvSpPr>
        <p:spPr>
          <a:xfrm>
            <a:off x="1927048" y="1940875"/>
            <a:ext cx="1268379" cy="631392"/>
          </a:xfrm>
          <a:prstGeom prst="rightArrow">
            <a:avLst>
              <a:gd name="adj1" fmla="val 60007"/>
              <a:gd name="adj2" fmla="val 47999"/>
            </a:avLst>
          </a:prstGeom>
          <a:solidFill>
            <a:schemeClr val="lt2"/>
          </a:solidFill>
          <a:ln>
            <a:noFill/>
          </a:ln>
        </p:spPr>
        <p:txBody>
          <a:bodyPr lIns="91425" tIns="45700" rIns="91425" bIns="45700" anchor="ctr" anchorCtr="0">
            <a:noAutofit/>
          </a:bodyPr>
          <a:lstStyle/>
          <a:p>
            <a:pPr marL="0" marR="0" lvl="0" indent="0" algn="ctr" rtl="0">
              <a:spcBef>
                <a:spcPts val="0"/>
              </a:spcBef>
              <a:buSzPct val="25000"/>
              <a:buNone/>
            </a:pPr>
            <a:r>
              <a:rPr lang="en-US" sz="1400">
                <a:solidFill>
                  <a:srgbClr val="474747"/>
                </a:solidFill>
                <a:latin typeface="Arial"/>
                <a:ea typeface="Arial"/>
                <a:cs typeface="Arial"/>
                <a:sym typeface="Arial"/>
              </a:rPr>
              <a:t>Push App</a:t>
            </a:r>
          </a:p>
        </p:txBody>
      </p:sp>
      <p:sp>
        <p:nvSpPr>
          <p:cNvPr id="156" name="Shape 156"/>
          <p:cNvSpPr/>
          <p:nvPr/>
        </p:nvSpPr>
        <p:spPr>
          <a:xfrm>
            <a:off x="3328108" y="1638138"/>
            <a:ext cx="4763915" cy="2367152"/>
          </a:xfrm>
          <a:prstGeom prst="roundRect">
            <a:avLst>
              <a:gd name="adj" fmla="val 7515"/>
            </a:avLst>
          </a:prstGeom>
          <a:noFill/>
          <a:ln w="127000" cap="flat" cmpd="sng">
            <a:solidFill>
              <a:srgbClr val="C5DED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57" name="Shape 157"/>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Implement APIs your way</a:t>
            </a:r>
          </a:p>
        </p:txBody>
      </p:sp>
      <p:sp>
        <p:nvSpPr>
          <p:cNvPr id="158" name="Shape 158"/>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5</a:t>
            </a:fld>
            <a:endParaRPr lang="en-US" sz="900">
              <a:solidFill>
                <a:srgbClr val="A5A5A5"/>
              </a:solidFill>
              <a:latin typeface="Arial"/>
              <a:ea typeface="Arial"/>
              <a:cs typeface="Arial"/>
              <a:sym typeface="Arial"/>
            </a:endParaRPr>
          </a:p>
        </p:txBody>
      </p:sp>
      <p:sp>
        <p:nvSpPr>
          <p:cNvPr id="159" name="Shape 159"/>
          <p:cNvSpPr txBox="1">
            <a:spLocks noGrp="1"/>
          </p:cNvSpPr>
          <p:nvPr>
            <p:ph type="body" idx="1"/>
          </p:nvPr>
        </p:nvSpPr>
        <p:spPr>
          <a:xfrm>
            <a:off x="114311" y="624362"/>
            <a:ext cx="8796338" cy="288565"/>
          </a:xfrm>
          <a:prstGeom prst="rect">
            <a:avLst/>
          </a:prstGeom>
          <a:noFill/>
          <a:ln>
            <a:noFill/>
          </a:ln>
        </p:spPr>
        <p:txBody>
          <a:bodyPr lIns="91425" tIns="45700" rIns="91425" bIns="45700" anchor="t" anchorCtr="0">
            <a:noAutofit/>
          </a:bodyPr>
          <a:lstStyle/>
          <a:p>
            <a:pPr marL="0" marR="0" lvl="0" indent="0" algn="l" rtl="0">
              <a:spcBef>
                <a:spcPts val="0"/>
              </a:spcBef>
              <a:buClr>
                <a:srgbClr val="595959"/>
              </a:buClr>
              <a:buSzPct val="25000"/>
              <a:buFont typeface="Arial"/>
              <a:buNone/>
            </a:pPr>
            <a:r>
              <a:rPr lang="en-US" sz="1800" b="0" i="0" u="none" strike="noStrike" cap="none">
                <a:solidFill>
                  <a:srgbClr val="595959"/>
                </a:solidFill>
                <a:latin typeface="Arial"/>
                <a:ea typeface="Arial"/>
                <a:cs typeface="Arial"/>
                <a:sym typeface="Arial"/>
              </a:rPr>
              <a:t>Development Language Flexibility</a:t>
            </a:r>
          </a:p>
        </p:txBody>
      </p:sp>
      <p:pic>
        <p:nvPicPr>
          <p:cNvPr id="160" name="Shape 160" descr="PivotalCloudFoundry-CloudRings-OnLight.png"/>
          <p:cNvPicPr preferRelativeResize="0"/>
          <p:nvPr/>
        </p:nvPicPr>
        <p:blipFill rotWithShape="1">
          <a:blip r:embed="rId3">
            <a:alphaModFix/>
          </a:blip>
          <a:srcRect/>
          <a:stretch/>
        </p:blipFill>
        <p:spPr>
          <a:xfrm>
            <a:off x="5251753" y="902991"/>
            <a:ext cx="903460" cy="602448"/>
          </a:xfrm>
          <a:prstGeom prst="rect">
            <a:avLst/>
          </a:prstGeom>
          <a:noFill/>
          <a:ln>
            <a:noFill/>
          </a:ln>
        </p:spPr>
      </p:pic>
      <p:pic>
        <p:nvPicPr>
          <p:cNvPr id="161" name="Shape 161"/>
          <p:cNvPicPr preferRelativeResize="0"/>
          <p:nvPr/>
        </p:nvPicPr>
        <p:blipFill rotWithShape="1">
          <a:blip r:embed="rId4">
            <a:alphaModFix/>
          </a:blip>
          <a:srcRect/>
          <a:stretch/>
        </p:blipFill>
        <p:spPr>
          <a:xfrm>
            <a:off x="3795621" y="2057516"/>
            <a:ext cx="922648" cy="248263"/>
          </a:xfrm>
          <a:prstGeom prst="rect">
            <a:avLst/>
          </a:prstGeom>
          <a:noFill/>
          <a:ln>
            <a:noFill/>
          </a:ln>
        </p:spPr>
      </p:pic>
      <p:pic>
        <p:nvPicPr>
          <p:cNvPr id="162" name="Shape 162"/>
          <p:cNvPicPr preferRelativeResize="0"/>
          <p:nvPr/>
        </p:nvPicPr>
        <p:blipFill rotWithShape="1">
          <a:blip r:embed="rId5">
            <a:alphaModFix/>
          </a:blip>
          <a:srcRect l="5286"/>
          <a:stretch/>
        </p:blipFill>
        <p:spPr>
          <a:xfrm>
            <a:off x="5444694" y="1791547"/>
            <a:ext cx="579127" cy="607148"/>
          </a:xfrm>
          <a:prstGeom prst="rect">
            <a:avLst/>
          </a:prstGeom>
          <a:noFill/>
          <a:ln>
            <a:noFill/>
          </a:ln>
        </p:spPr>
      </p:pic>
      <p:pic>
        <p:nvPicPr>
          <p:cNvPr id="163" name="Shape 163"/>
          <p:cNvPicPr preferRelativeResize="0"/>
          <p:nvPr/>
        </p:nvPicPr>
        <p:blipFill rotWithShape="1">
          <a:blip r:embed="rId6">
            <a:alphaModFix/>
          </a:blip>
          <a:srcRect/>
          <a:stretch/>
        </p:blipFill>
        <p:spPr>
          <a:xfrm>
            <a:off x="6773750" y="1822405"/>
            <a:ext cx="693534" cy="617163"/>
          </a:xfrm>
          <a:prstGeom prst="rect">
            <a:avLst/>
          </a:prstGeom>
          <a:noFill/>
          <a:ln>
            <a:noFill/>
          </a:ln>
        </p:spPr>
      </p:pic>
      <p:pic>
        <p:nvPicPr>
          <p:cNvPr id="164" name="Shape 164"/>
          <p:cNvPicPr preferRelativeResize="0"/>
          <p:nvPr/>
        </p:nvPicPr>
        <p:blipFill rotWithShape="1">
          <a:blip r:embed="rId7">
            <a:alphaModFix/>
          </a:blip>
          <a:srcRect/>
          <a:stretch/>
        </p:blipFill>
        <p:spPr>
          <a:xfrm>
            <a:off x="3896708" y="2765435"/>
            <a:ext cx="820082" cy="220889"/>
          </a:xfrm>
          <a:prstGeom prst="rect">
            <a:avLst/>
          </a:prstGeom>
          <a:noFill/>
          <a:ln>
            <a:noFill/>
          </a:ln>
        </p:spPr>
      </p:pic>
      <p:pic>
        <p:nvPicPr>
          <p:cNvPr id="165" name="Shape 165"/>
          <p:cNvPicPr preferRelativeResize="0"/>
          <p:nvPr/>
        </p:nvPicPr>
        <p:blipFill rotWithShape="1">
          <a:blip r:embed="rId8">
            <a:alphaModFix/>
          </a:blip>
          <a:srcRect/>
          <a:stretch/>
        </p:blipFill>
        <p:spPr>
          <a:xfrm>
            <a:off x="5394150" y="2685500"/>
            <a:ext cx="653498" cy="349027"/>
          </a:xfrm>
          <a:prstGeom prst="rect">
            <a:avLst/>
          </a:prstGeom>
          <a:noFill/>
          <a:ln>
            <a:noFill/>
          </a:ln>
        </p:spPr>
      </p:pic>
      <p:pic>
        <p:nvPicPr>
          <p:cNvPr id="166" name="Shape 166"/>
          <p:cNvPicPr preferRelativeResize="0"/>
          <p:nvPr/>
        </p:nvPicPr>
        <p:blipFill rotWithShape="1">
          <a:blip r:embed="rId9">
            <a:alphaModFix/>
          </a:blip>
          <a:srcRect/>
          <a:stretch/>
        </p:blipFill>
        <p:spPr>
          <a:xfrm>
            <a:off x="6887027" y="2660614"/>
            <a:ext cx="496451" cy="475262"/>
          </a:xfrm>
          <a:prstGeom prst="rect">
            <a:avLst/>
          </a:prstGeom>
          <a:noFill/>
          <a:ln>
            <a:noFill/>
          </a:ln>
        </p:spPr>
      </p:pic>
      <p:pic>
        <p:nvPicPr>
          <p:cNvPr id="167" name="Shape 167"/>
          <p:cNvPicPr preferRelativeResize="0"/>
          <p:nvPr/>
        </p:nvPicPr>
        <p:blipFill rotWithShape="1">
          <a:blip r:embed="rId10">
            <a:alphaModFix/>
          </a:blip>
          <a:srcRect/>
          <a:stretch/>
        </p:blipFill>
        <p:spPr>
          <a:xfrm>
            <a:off x="4109555" y="3418257"/>
            <a:ext cx="319985" cy="319985"/>
          </a:xfrm>
          <a:prstGeom prst="rect">
            <a:avLst/>
          </a:prstGeom>
          <a:noFill/>
          <a:ln>
            <a:noFill/>
          </a:ln>
        </p:spPr>
      </p:pic>
      <p:pic>
        <p:nvPicPr>
          <p:cNvPr id="168" name="Shape 168"/>
          <p:cNvPicPr preferRelativeResize="0"/>
          <p:nvPr/>
        </p:nvPicPr>
        <p:blipFill rotWithShape="1">
          <a:blip r:embed="rId11">
            <a:alphaModFix/>
          </a:blip>
          <a:srcRect/>
          <a:stretch/>
        </p:blipFill>
        <p:spPr>
          <a:xfrm>
            <a:off x="5483830" y="3339067"/>
            <a:ext cx="463683" cy="463683"/>
          </a:xfrm>
          <a:prstGeom prst="rect">
            <a:avLst/>
          </a:prstGeom>
          <a:noFill/>
          <a:ln>
            <a:noFill/>
          </a:ln>
        </p:spPr>
      </p:pic>
      <p:pic>
        <p:nvPicPr>
          <p:cNvPr id="169" name="Shape 169"/>
          <p:cNvPicPr preferRelativeResize="0"/>
          <p:nvPr/>
        </p:nvPicPr>
        <p:blipFill rotWithShape="1">
          <a:blip r:embed="rId12">
            <a:alphaModFix/>
          </a:blip>
          <a:srcRect/>
          <a:stretch/>
        </p:blipFill>
        <p:spPr>
          <a:xfrm>
            <a:off x="700197" y="1638137"/>
            <a:ext cx="1089011" cy="256573"/>
          </a:xfrm>
          <a:prstGeom prst="rect">
            <a:avLst/>
          </a:prstGeom>
          <a:noFill/>
          <a:ln>
            <a:noFill/>
          </a:ln>
        </p:spPr>
      </p:pic>
      <p:pic>
        <p:nvPicPr>
          <p:cNvPr id="170" name="Shape 170"/>
          <p:cNvPicPr preferRelativeResize="0"/>
          <p:nvPr/>
        </p:nvPicPr>
        <p:blipFill rotWithShape="1">
          <a:blip r:embed="rId13">
            <a:alphaModFix/>
          </a:blip>
          <a:srcRect/>
          <a:stretch/>
        </p:blipFill>
        <p:spPr>
          <a:xfrm>
            <a:off x="923395" y="3143433"/>
            <a:ext cx="656154" cy="656154"/>
          </a:xfrm>
          <a:prstGeom prst="rect">
            <a:avLst/>
          </a:prstGeom>
          <a:noFill/>
          <a:ln>
            <a:noFill/>
          </a:ln>
        </p:spPr>
      </p:pic>
      <p:sp>
        <p:nvSpPr>
          <p:cNvPr id="171" name="Shape 171"/>
          <p:cNvSpPr/>
          <p:nvPr/>
        </p:nvSpPr>
        <p:spPr>
          <a:xfrm>
            <a:off x="797968" y="1989744"/>
            <a:ext cx="901625" cy="582522"/>
          </a:xfrm>
          <a:prstGeom prst="roundRect">
            <a:avLst>
              <a:gd name="adj" fmla="val 16667"/>
            </a:avLst>
          </a:prstGeom>
          <a:solidFill>
            <a:schemeClr val="dk1"/>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a:solidFill>
                  <a:schemeClr val="lt1"/>
                </a:solidFill>
                <a:latin typeface="Arial"/>
                <a:ea typeface="Arial"/>
                <a:cs typeface="Arial"/>
                <a:sym typeface="Arial"/>
              </a:rPr>
              <a:t>&gt;cf</a:t>
            </a:r>
          </a:p>
        </p:txBody>
      </p:sp>
      <p:sp>
        <p:nvSpPr>
          <p:cNvPr id="172" name="Shape 172"/>
          <p:cNvSpPr/>
          <p:nvPr/>
        </p:nvSpPr>
        <p:spPr>
          <a:xfrm flipH="1">
            <a:off x="1851228" y="3143433"/>
            <a:ext cx="1268379" cy="631392"/>
          </a:xfrm>
          <a:prstGeom prst="rightArrow">
            <a:avLst>
              <a:gd name="adj1" fmla="val 60007"/>
              <a:gd name="adj2" fmla="val 47999"/>
            </a:avLst>
          </a:prstGeom>
          <a:solidFill>
            <a:schemeClr val="lt2"/>
          </a:solidFill>
          <a:ln>
            <a:noFill/>
          </a:ln>
        </p:spPr>
        <p:txBody>
          <a:bodyPr lIns="91425" tIns="45700" rIns="91425" bIns="45700" anchor="ctr" anchorCtr="0">
            <a:noAutofit/>
          </a:bodyPr>
          <a:lstStyle/>
          <a:p>
            <a:pPr marL="0" marR="0" lvl="0" indent="0" algn="ctr" rtl="0">
              <a:spcBef>
                <a:spcPts val="0"/>
              </a:spcBef>
              <a:buSzPct val="25000"/>
              <a:buNone/>
            </a:pPr>
            <a:r>
              <a:rPr lang="en-US" sz="1400">
                <a:solidFill>
                  <a:srgbClr val="474747"/>
                </a:solidFill>
                <a:latin typeface="Arial"/>
                <a:ea typeface="Arial"/>
                <a:cs typeface="Arial"/>
                <a:sym typeface="Arial"/>
              </a:rPr>
              <a:t>http://</a:t>
            </a:r>
          </a:p>
        </p:txBody>
      </p:sp>
      <p:sp>
        <p:nvSpPr>
          <p:cNvPr id="173" name="Shape 173"/>
          <p:cNvSpPr txBox="1"/>
          <p:nvPr/>
        </p:nvSpPr>
        <p:spPr>
          <a:xfrm>
            <a:off x="307640" y="4256907"/>
            <a:ext cx="8603010"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a:solidFill>
                  <a:srgbClr val="00AE9E"/>
                </a:solidFill>
                <a:latin typeface="Arial"/>
                <a:ea typeface="Arial"/>
                <a:cs typeface="Arial"/>
                <a:sym typeface="Arial"/>
              </a:rPr>
              <a:t>Push your app and it just works…no “snowflakes”, no waiting.</a:t>
            </a:r>
          </a:p>
        </p:txBody>
      </p:sp>
      <p:sp>
        <p:nvSpPr>
          <p:cNvPr id="174" name="Shape 174"/>
          <p:cNvSpPr txBox="1"/>
          <p:nvPr/>
        </p:nvSpPr>
        <p:spPr>
          <a:xfrm>
            <a:off x="6846632" y="3507469"/>
            <a:ext cx="773244"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909090"/>
                </a:solidFill>
                <a:latin typeface="Arial"/>
                <a:ea typeface="Arial"/>
                <a:cs typeface="Arial"/>
                <a:sym typeface="Arial"/>
              </a:rPr>
              <a:t>more…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Why APIs?</a:t>
            </a:r>
          </a:p>
        </p:txBody>
      </p:sp>
      <p:sp>
        <p:nvSpPr>
          <p:cNvPr id="181" name="Shape 181"/>
          <p:cNvSpPr txBox="1"/>
          <p:nvPr/>
        </p:nvSpPr>
        <p:spPr>
          <a:xfrm>
            <a:off x="382600" y="1067048"/>
            <a:ext cx="7676700" cy="35469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Font typeface="Arial"/>
              <a:buNone/>
            </a:pPr>
            <a:endParaRPr sz="3200">
              <a:solidFill>
                <a:schemeClr val="dk1"/>
              </a:solidFill>
              <a:latin typeface="Arial"/>
              <a:ea typeface="Arial"/>
              <a:cs typeface="Arial"/>
              <a:sym typeface="Arial"/>
            </a:endParaRPr>
          </a:p>
          <a:p>
            <a:pPr marL="342900" marR="0" lvl="0" indent="-342900" algn="l" rtl="0">
              <a:spcBef>
                <a:spcPts val="640"/>
              </a:spcBef>
              <a:spcAft>
                <a:spcPts val="0"/>
              </a:spcAft>
              <a:buClr>
                <a:schemeClr val="dk1"/>
              </a:buClr>
              <a:buFont typeface="Arial"/>
              <a:buNone/>
            </a:pPr>
            <a:endParaRPr sz="3200">
              <a:solidFill>
                <a:schemeClr val="dk1"/>
              </a:solidFill>
              <a:latin typeface="Arial"/>
              <a:ea typeface="Arial"/>
              <a:cs typeface="Arial"/>
              <a:sym typeface="Arial"/>
            </a:endParaRPr>
          </a:p>
          <a:p>
            <a:pPr marL="342900" marR="0" lvl="0" indent="-342900" algn="l" rtl="0">
              <a:spcBef>
                <a:spcPts val="640"/>
              </a:spcBef>
              <a:spcAft>
                <a:spcPts val="0"/>
              </a:spcAft>
              <a:buClr>
                <a:schemeClr val="dk1"/>
              </a:buClr>
              <a:buFont typeface="Arial"/>
              <a:buNone/>
            </a:pPr>
            <a:endParaRPr sz="3200">
              <a:solidFill>
                <a:schemeClr val="dk1"/>
              </a:solidFill>
              <a:latin typeface="Arial"/>
              <a:ea typeface="Arial"/>
              <a:cs typeface="Arial"/>
              <a:sym typeface="Arial"/>
            </a:endParaRPr>
          </a:p>
          <a:p>
            <a:pPr marL="342900" marR="0" lvl="0" indent="-330200" algn="l" rtl="0">
              <a:spcBef>
                <a:spcPts val="640"/>
              </a:spcBef>
              <a:spcAft>
                <a:spcPts val="0"/>
              </a:spcAft>
              <a:buClr>
                <a:schemeClr val="dk1"/>
              </a:buClr>
              <a:buSzPct val="100000"/>
              <a:buFont typeface="Lato"/>
              <a:buChar char="•"/>
            </a:pPr>
            <a:r>
              <a:rPr lang="en-US" sz="3000">
                <a:solidFill>
                  <a:schemeClr val="dk1"/>
                </a:solidFill>
                <a:latin typeface="Lato"/>
                <a:ea typeface="Lato"/>
                <a:cs typeface="Lato"/>
                <a:sym typeface="Lato"/>
              </a:rPr>
              <a:t>Simple</a:t>
            </a:r>
          </a:p>
          <a:p>
            <a:pPr marL="342900" marR="0" lvl="0" indent="-330200" algn="l" rtl="0">
              <a:spcBef>
                <a:spcPts val="640"/>
              </a:spcBef>
              <a:spcAft>
                <a:spcPts val="0"/>
              </a:spcAft>
              <a:buClr>
                <a:schemeClr val="dk1"/>
              </a:buClr>
              <a:buSzPct val="100000"/>
              <a:buFont typeface="Lato"/>
              <a:buChar char="•"/>
            </a:pPr>
            <a:r>
              <a:rPr lang="en-US" sz="3000">
                <a:solidFill>
                  <a:schemeClr val="dk1"/>
                </a:solidFill>
                <a:latin typeface="Lato"/>
                <a:ea typeface="Lato"/>
                <a:cs typeface="Lato"/>
                <a:sym typeface="Lato"/>
              </a:rPr>
              <a:t>Universal</a:t>
            </a:r>
          </a:p>
          <a:p>
            <a:pPr marL="342900" marR="0" lvl="0" indent="-330200" algn="l" rtl="0">
              <a:spcBef>
                <a:spcPts val="640"/>
              </a:spcBef>
              <a:buClr>
                <a:schemeClr val="dk1"/>
              </a:buClr>
              <a:buSzPct val="100000"/>
              <a:buFont typeface="Lato"/>
              <a:buChar char="•"/>
            </a:pPr>
            <a:r>
              <a:rPr lang="en-US" sz="3000">
                <a:solidFill>
                  <a:schemeClr val="dk1"/>
                </a:solidFill>
                <a:latin typeface="Lato"/>
                <a:ea typeface="Lato"/>
                <a:cs typeface="Lato"/>
                <a:sym typeface="Lato"/>
              </a:rPr>
              <a:t>Every developer understands them</a:t>
            </a:r>
          </a:p>
        </p:txBody>
      </p:sp>
      <p:pic>
        <p:nvPicPr>
          <p:cNvPr id="182" name="Shape 182" descr="i-heart-apis.png"/>
          <p:cNvPicPr preferRelativeResize="0"/>
          <p:nvPr/>
        </p:nvPicPr>
        <p:blipFill rotWithShape="1">
          <a:blip r:embed="rId3">
            <a:alphaModFix/>
          </a:blip>
          <a:srcRect/>
          <a:stretch/>
        </p:blipFill>
        <p:spPr>
          <a:xfrm>
            <a:off x="2047861" y="885283"/>
            <a:ext cx="5107781" cy="155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sldNum" idx="12"/>
          </p:nvPr>
        </p:nvSpPr>
        <p:spPr>
          <a:xfrm>
            <a:off x="8532103" y="4842860"/>
            <a:ext cx="458891"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US" sz="900" b="0" i="0">
                <a:solidFill>
                  <a:srgbClr val="BDBDBD"/>
                </a:solidFill>
                <a:latin typeface="Helvetica Neue"/>
                <a:ea typeface="Helvetica Neue"/>
                <a:cs typeface="Helvetica Neue"/>
                <a:sym typeface="Helvetica Neue"/>
              </a:rPr>
              <a:t>7</a:t>
            </a:fld>
            <a:endParaRPr lang="en-US" sz="900" b="0" i="0">
              <a:solidFill>
                <a:srgbClr val="BDBDBD"/>
              </a:solidFill>
              <a:latin typeface="Helvetica Neue"/>
              <a:ea typeface="Helvetica Neue"/>
              <a:cs typeface="Helvetica Neue"/>
              <a:sym typeface="Helvetica Neue"/>
            </a:endParaRPr>
          </a:p>
        </p:txBody>
      </p:sp>
      <p:sp>
        <p:nvSpPr>
          <p:cNvPr id="189" name="Shape 189"/>
          <p:cNvSpPr txBox="1"/>
          <p:nvPr/>
        </p:nvSpPr>
        <p:spPr>
          <a:xfrm>
            <a:off x="165360" y="143568"/>
            <a:ext cx="8881524" cy="572699"/>
          </a:xfrm>
          <a:prstGeom prst="rect">
            <a:avLst/>
          </a:prstGeom>
          <a:noFill/>
          <a:ln>
            <a:noFill/>
          </a:ln>
        </p:spPr>
        <p:txBody>
          <a:bodyPr lIns="91425" tIns="91425" rIns="91425" bIns="91425" anchor="t" anchorCtr="0">
            <a:noAutofit/>
          </a:bodyPr>
          <a:lstStyle/>
          <a:p>
            <a:pPr marL="0" marR="0" lvl="0" indent="0" algn="l" rtl="0">
              <a:spcBef>
                <a:spcPts val="0"/>
              </a:spcBef>
              <a:buClr>
                <a:srgbClr val="139487"/>
              </a:buClr>
              <a:buSzPct val="25000"/>
              <a:buFont typeface="Arial"/>
              <a:buNone/>
            </a:pPr>
            <a:r>
              <a:rPr lang="en-US" sz="2800" b="1">
                <a:solidFill>
                  <a:srgbClr val="139487"/>
                </a:solidFill>
                <a:latin typeface="Arial"/>
                <a:ea typeface="Arial"/>
                <a:cs typeface="Arial"/>
                <a:sym typeface="Arial"/>
              </a:rPr>
              <a:t>The Gap : How to Scale Adoption of Software</a:t>
            </a:r>
          </a:p>
        </p:txBody>
      </p:sp>
      <p:sp>
        <p:nvSpPr>
          <p:cNvPr id="190" name="Shape 190"/>
          <p:cNvSpPr/>
          <p:nvPr/>
        </p:nvSpPr>
        <p:spPr>
          <a:xfrm>
            <a:off x="625722" y="1990290"/>
            <a:ext cx="1145208" cy="369327"/>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1800" b="1">
                <a:solidFill>
                  <a:schemeClr val="accent3"/>
                </a:solidFill>
                <a:latin typeface="Helvetica Neue"/>
                <a:ea typeface="Helvetica Neue"/>
                <a:cs typeface="Helvetica Neue"/>
                <a:sym typeface="Helvetica Neue"/>
              </a:rPr>
              <a:t>Partners</a:t>
            </a:r>
          </a:p>
        </p:txBody>
      </p:sp>
      <p:sp>
        <p:nvSpPr>
          <p:cNvPr id="191" name="Shape 191"/>
          <p:cNvSpPr/>
          <p:nvPr/>
        </p:nvSpPr>
        <p:spPr>
          <a:xfrm>
            <a:off x="6972589" y="2008300"/>
            <a:ext cx="2127771" cy="553993"/>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1800" b="1">
                <a:solidFill>
                  <a:srgbClr val="1F6FB8"/>
                </a:solidFill>
                <a:latin typeface="Helvetica Neue"/>
                <a:ea typeface="Helvetica Neue"/>
                <a:cs typeface="Helvetica Neue"/>
                <a:sym typeface="Helvetica Neue"/>
              </a:rPr>
              <a:t>Open Ecosystem</a:t>
            </a:r>
          </a:p>
        </p:txBody>
      </p:sp>
      <p:sp>
        <p:nvSpPr>
          <p:cNvPr id="192" name="Shape 192"/>
          <p:cNvSpPr/>
          <p:nvPr/>
        </p:nvSpPr>
        <p:spPr>
          <a:xfrm>
            <a:off x="3274275" y="2008300"/>
            <a:ext cx="2521800" cy="369300"/>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1800" b="1">
                <a:solidFill>
                  <a:srgbClr val="1F6FB8"/>
                </a:solidFill>
                <a:latin typeface="Helvetica Neue"/>
                <a:ea typeface="Helvetica Neue"/>
                <a:cs typeface="Helvetica Neue"/>
                <a:sym typeface="Helvetica Neue"/>
              </a:rPr>
              <a:t>Internal Businesses</a:t>
            </a:r>
          </a:p>
        </p:txBody>
      </p:sp>
      <p:grpSp>
        <p:nvGrpSpPr>
          <p:cNvPr id="193" name="Shape 193"/>
          <p:cNvGrpSpPr/>
          <p:nvPr/>
        </p:nvGrpSpPr>
        <p:grpSpPr>
          <a:xfrm>
            <a:off x="978275" y="1149298"/>
            <a:ext cx="396449" cy="494335"/>
            <a:chOff x="2365675" y="935950"/>
            <a:chExt cx="1166272" cy="1561795"/>
          </a:xfrm>
        </p:grpSpPr>
        <p:grpSp>
          <p:nvGrpSpPr>
            <p:cNvPr id="194" name="Shape 194"/>
            <p:cNvGrpSpPr/>
            <p:nvPr/>
          </p:nvGrpSpPr>
          <p:grpSpPr>
            <a:xfrm>
              <a:off x="2610451" y="1364253"/>
              <a:ext cx="676721" cy="680324"/>
              <a:chOff x="15893562" y="7396538"/>
              <a:chExt cx="1062193" cy="1067845"/>
            </a:xfrm>
          </p:grpSpPr>
          <p:sp>
            <p:nvSpPr>
              <p:cNvPr id="195" name="Shape 195"/>
              <p:cNvSpPr/>
              <p:nvPr/>
            </p:nvSpPr>
            <p:spPr>
              <a:xfrm>
                <a:off x="15893562" y="7752488"/>
                <a:ext cx="1062193" cy="711895"/>
              </a:xfrm>
              <a:custGeom>
                <a:avLst/>
                <a:gdLst/>
                <a:ahLst/>
                <a:cxnLst/>
                <a:rect l="0" t="0" r="0" b="0"/>
                <a:pathLst>
                  <a:path w="120000" h="120000" extrusionOk="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196" name="Shape 196"/>
              <p:cNvSpPr/>
              <p:nvPr/>
            </p:nvSpPr>
            <p:spPr>
              <a:xfrm>
                <a:off x="15967014" y="7396538"/>
                <a:ext cx="937894" cy="587595"/>
              </a:xfrm>
              <a:custGeom>
                <a:avLst/>
                <a:gdLst/>
                <a:ahLst/>
                <a:cxnLst/>
                <a:rect l="0" t="0" r="0" b="0"/>
                <a:pathLst>
                  <a:path w="120000" h="120000" extrusionOk="0">
                    <a:moveTo>
                      <a:pt x="8991" y="119737"/>
                    </a:moveTo>
                    <a:cubicBezTo>
                      <a:pt x="14059" y="119737"/>
                      <a:pt x="17983" y="113435"/>
                      <a:pt x="17983" y="105295"/>
                    </a:cubicBezTo>
                    <a:cubicBezTo>
                      <a:pt x="17983" y="102932"/>
                      <a:pt x="17656" y="100831"/>
                      <a:pt x="17166" y="98993"/>
                    </a:cubicBezTo>
                    <a:lnTo>
                      <a:pt x="37765" y="70109"/>
                    </a:lnTo>
                    <a:cubicBezTo>
                      <a:pt x="39237" y="71684"/>
                      <a:pt x="41035" y="72735"/>
                      <a:pt x="42997" y="72735"/>
                    </a:cubicBezTo>
                    <a:cubicBezTo>
                      <a:pt x="45940" y="72735"/>
                      <a:pt x="48555" y="70371"/>
                      <a:pt x="50190" y="66695"/>
                    </a:cubicBezTo>
                    <a:lnTo>
                      <a:pt x="67847" y="77986"/>
                    </a:lnTo>
                    <a:cubicBezTo>
                      <a:pt x="67847" y="78774"/>
                      <a:pt x="67847" y="79299"/>
                      <a:pt x="67847" y="79824"/>
                    </a:cubicBezTo>
                    <a:cubicBezTo>
                      <a:pt x="67847" y="87964"/>
                      <a:pt x="71934" y="94529"/>
                      <a:pt x="76839" y="94529"/>
                    </a:cubicBezTo>
                    <a:cubicBezTo>
                      <a:pt x="81907" y="94529"/>
                      <a:pt x="85831" y="87964"/>
                      <a:pt x="85831" y="79824"/>
                    </a:cubicBezTo>
                    <a:cubicBezTo>
                      <a:pt x="85831" y="76673"/>
                      <a:pt x="85177" y="73785"/>
                      <a:pt x="84196" y="71422"/>
                    </a:cubicBezTo>
                    <a:lnTo>
                      <a:pt x="106920" y="27571"/>
                    </a:lnTo>
                    <a:cubicBezTo>
                      <a:pt x="108065" y="28621"/>
                      <a:pt x="109373" y="29146"/>
                      <a:pt x="110844" y="29146"/>
                    </a:cubicBezTo>
                    <a:cubicBezTo>
                      <a:pt x="115749" y="29146"/>
                      <a:pt x="119836" y="22319"/>
                      <a:pt x="119836" y="14442"/>
                    </a:cubicBezTo>
                    <a:cubicBezTo>
                      <a:pt x="119836" y="6301"/>
                      <a:pt x="115912" y="0"/>
                      <a:pt x="110844" y="0"/>
                    </a:cubicBezTo>
                    <a:cubicBezTo>
                      <a:pt x="105940" y="0"/>
                      <a:pt x="101689" y="6564"/>
                      <a:pt x="101689" y="14442"/>
                    </a:cubicBezTo>
                    <a:cubicBezTo>
                      <a:pt x="101689" y="17592"/>
                      <a:pt x="102343" y="20481"/>
                      <a:pt x="103487" y="22844"/>
                    </a:cubicBezTo>
                    <a:lnTo>
                      <a:pt x="80762" y="66695"/>
                    </a:lnTo>
                    <a:cubicBezTo>
                      <a:pt x="79455" y="65908"/>
                      <a:pt x="78310" y="65382"/>
                      <a:pt x="76839" y="65382"/>
                    </a:cubicBezTo>
                    <a:cubicBezTo>
                      <a:pt x="73896" y="65382"/>
                      <a:pt x="71280" y="67746"/>
                      <a:pt x="69645" y="71422"/>
                    </a:cubicBezTo>
                    <a:lnTo>
                      <a:pt x="51825" y="59868"/>
                    </a:lnTo>
                    <a:cubicBezTo>
                      <a:pt x="51989" y="59343"/>
                      <a:pt x="51989" y="58818"/>
                      <a:pt x="51989" y="58030"/>
                    </a:cubicBezTo>
                    <a:cubicBezTo>
                      <a:pt x="51989" y="50153"/>
                      <a:pt x="48065" y="43588"/>
                      <a:pt x="42997" y="43588"/>
                    </a:cubicBezTo>
                    <a:cubicBezTo>
                      <a:pt x="38092" y="43588"/>
                      <a:pt x="33841" y="50153"/>
                      <a:pt x="33841" y="58030"/>
                    </a:cubicBezTo>
                    <a:cubicBezTo>
                      <a:pt x="33841" y="60393"/>
                      <a:pt x="34332" y="62494"/>
                      <a:pt x="34822" y="64595"/>
                    </a:cubicBezTo>
                    <a:lnTo>
                      <a:pt x="14223" y="93479"/>
                    </a:lnTo>
                    <a:cubicBezTo>
                      <a:pt x="12752" y="91641"/>
                      <a:pt x="10953" y="90853"/>
                      <a:pt x="8991" y="90853"/>
                    </a:cubicBezTo>
                    <a:cubicBezTo>
                      <a:pt x="4087" y="90853"/>
                      <a:pt x="0" y="97155"/>
                      <a:pt x="0" y="105295"/>
                    </a:cubicBezTo>
                    <a:cubicBezTo>
                      <a:pt x="0" y="113435"/>
                      <a:pt x="4087" y="119737"/>
                      <a:pt x="8991" y="119737"/>
                    </a:cubicBez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sp>
          <p:nvSpPr>
            <p:cNvPr id="197" name="Shape 197"/>
            <p:cNvSpPr/>
            <p:nvPr/>
          </p:nvSpPr>
          <p:spPr>
            <a:xfrm>
              <a:off x="2365675" y="935950"/>
              <a:ext cx="1166272" cy="1561795"/>
            </a:xfrm>
            <a:custGeom>
              <a:avLst/>
              <a:gdLst/>
              <a:ahLst/>
              <a:cxnLst/>
              <a:rect l="0" t="0" r="0" b="0"/>
              <a:pathLst>
                <a:path w="120000" h="120000" extrusionOk="0">
                  <a:moveTo>
                    <a:pt x="103025" y="0"/>
                  </a:moveTo>
                  <a:lnTo>
                    <a:pt x="16502" y="0"/>
                  </a:lnTo>
                  <a:cubicBezTo>
                    <a:pt x="7308" y="0"/>
                    <a:pt x="0" y="5478"/>
                    <a:pt x="0" y="12547"/>
                  </a:cubicBezTo>
                  <a:lnTo>
                    <a:pt x="0" y="107275"/>
                  </a:lnTo>
                  <a:cubicBezTo>
                    <a:pt x="0" y="114344"/>
                    <a:pt x="7308" y="119823"/>
                    <a:pt x="16502" y="119823"/>
                  </a:cubicBezTo>
                  <a:lnTo>
                    <a:pt x="103025" y="119823"/>
                  </a:lnTo>
                  <a:cubicBezTo>
                    <a:pt x="112455" y="119823"/>
                    <a:pt x="119764" y="114344"/>
                    <a:pt x="119764" y="107275"/>
                  </a:cubicBezTo>
                  <a:lnTo>
                    <a:pt x="119764" y="12547"/>
                  </a:lnTo>
                  <a:cubicBezTo>
                    <a:pt x="119764" y="5478"/>
                    <a:pt x="112455" y="0"/>
                    <a:pt x="103025" y="0"/>
                  </a:cubicBezTo>
                  <a:close/>
                  <a:moveTo>
                    <a:pt x="59882" y="7599"/>
                  </a:moveTo>
                  <a:cubicBezTo>
                    <a:pt x="61768" y="7599"/>
                    <a:pt x="63182" y="8483"/>
                    <a:pt x="63182" y="10073"/>
                  </a:cubicBezTo>
                  <a:cubicBezTo>
                    <a:pt x="63182" y="11487"/>
                    <a:pt x="62003" y="12547"/>
                    <a:pt x="59882" y="12547"/>
                  </a:cubicBezTo>
                  <a:cubicBezTo>
                    <a:pt x="57996" y="12547"/>
                    <a:pt x="56581" y="11487"/>
                    <a:pt x="56581" y="10073"/>
                  </a:cubicBezTo>
                  <a:cubicBezTo>
                    <a:pt x="56581" y="8483"/>
                    <a:pt x="57760" y="7599"/>
                    <a:pt x="59882" y="7599"/>
                  </a:cubicBezTo>
                  <a:close/>
                  <a:moveTo>
                    <a:pt x="59882" y="112223"/>
                  </a:moveTo>
                  <a:cubicBezTo>
                    <a:pt x="55874" y="112223"/>
                    <a:pt x="53280" y="110279"/>
                    <a:pt x="53280" y="107275"/>
                  </a:cubicBezTo>
                  <a:cubicBezTo>
                    <a:pt x="53280" y="104270"/>
                    <a:pt x="55874" y="102326"/>
                    <a:pt x="59882" y="102326"/>
                  </a:cubicBezTo>
                  <a:cubicBezTo>
                    <a:pt x="63889" y="102326"/>
                    <a:pt x="66483" y="104270"/>
                    <a:pt x="66483" y="107275"/>
                  </a:cubicBezTo>
                  <a:cubicBezTo>
                    <a:pt x="66483" y="110279"/>
                    <a:pt x="63889" y="112223"/>
                    <a:pt x="59882" y="112223"/>
                  </a:cubicBezTo>
                  <a:close/>
                  <a:moveTo>
                    <a:pt x="106326" y="97378"/>
                  </a:moveTo>
                  <a:cubicBezTo>
                    <a:pt x="106326" y="98792"/>
                    <a:pt x="105147" y="99852"/>
                    <a:pt x="103025" y="99852"/>
                  </a:cubicBezTo>
                  <a:lnTo>
                    <a:pt x="16502" y="99852"/>
                  </a:lnTo>
                  <a:cubicBezTo>
                    <a:pt x="14616" y="99852"/>
                    <a:pt x="13202" y="98792"/>
                    <a:pt x="13202" y="97378"/>
                  </a:cubicBezTo>
                  <a:lnTo>
                    <a:pt x="13202" y="17496"/>
                  </a:lnTo>
                  <a:cubicBezTo>
                    <a:pt x="13202" y="16082"/>
                    <a:pt x="14616" y="15022"/>
                    <a:pt x="16502" y="15022"/>
                  </a:cubicBezTo>
                  <a:lnTo>
                    <a:pt x="103025" y="15022"/>
                  </a:lnTo>
                  <a:cubicBezTo>
                    <a:pt x="105147" y="15022"/>
                    <a:pt x="106326" y="16082"/>
                    <a:pt x="106326" y="17496"/>
                  </a:cubicBezTo>
                  <a:lnTo>
                    <a:pt x="106326" y="97378"/>
                  </a:ln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grpSp>
      <p:grpSp>
        <p:nvGrpSpPr>
          <p:cNvPr id="198" name="Shape 198"/>
          <p:cNvGrpSpPr/>
          <p:nvPr/>
        </p:nvGrpSpPr>
        <p:grpSpPr>
          <a:xfrm>
            <a:off x="1415429" y="1513366"/>
            <a:ext cx="223826" cy="466292"/>
            <a:chOff x="5129212" y="3392487"/>
            <a:chExt cx="142875" cy="244475"/>
          </a:xfrm>
        </p:grpSpPr>
        <p:sp>
          <p:nvSpPr>
            <p:cNvPr id="199" name="Shape 199"/>
            <p:cNvSpPr/>
            <p:nvPr/>
          </p:nvSpPr>
          <p:spPr>
            <a:xfrm>
              <a:off x="5129212" y="3443287"/>
              <a:ext cx="142875" cy="142875"/>
            </a:xfrm>
            <a:custGeom>
              <a:avLst/>
              <a:gdLst/>
              <a:ahLst/>
              <a:cxnLst/>
              <a:rect l="0" t="0" r="0" b="0"/>
              <a:pathLst>
                <a:path w="120000" h="120000" extrusionOk="0">
                  <a:moveTo>
                    <a:pt x="59999" y="119696"/>
                  </a:moveTo>
                  <a:lnTo>
                    <a:pt x="0" y="119696"/>
                  </a:lnTo>
                  <a:lnTo>
                    <a:pt x="0" y="0"/>
                  </a:lnTo>
                  <a:lnTo>
                    <a:pt x="119696" y="0"/>
                  </a:lnTo>
                  <a:lnTo>
                    <a:pt x="119696" y="119696"/>
                  </a:lnTo>
                  <a:lnTo>
                    <a:pt x="59999" y="119696"/>
                  </a:ln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200" name="Shape 200"/>
            <p:cNvSpPr/>
            <p:nvPr/>
          </p:nvSpPr>
          <p:spPr>
            <a:xfrm>
              <a:off x="5129212" y="3392487"/>
              <a:ext cx="142875" cy="41275"/>
            </a:xfrm>
            <a:custGeom>
              <a:avLst/>
              <a:gdLst/>
              <a:ahLst/>
              <a:cxnLst/>
              <a:rect l="0" t="0" r="0" b="0"/>
              <a:pathLst>
                <a:path w="120000" h="120000" extrusionOk="0">
                  <a:moveTo>
                    <a:pt x="119696" y="118947"/>
                  </a:moveTo>
                  <a:lnTo>
                    <a:pt x="119696" y="74736"/>
                  </a:lnTo>
                  <a:cubicBezTo>
                    <a:pt x="119696" y="32631"/>
                    <a:pt x="110303" y="0"/>
                    <a:pt x="98484" y="0"/>
                  </a:cubicBezTo>
                  <a:lnTo>
                    <a:pt x="21515" y="0"/>
                  </a:lnTo>
                  <a:cubicBezTo>
                    <a:pt x="9393" y="0"/>
                    <a:pt x="0" y="32631"/>
                    <a:pt x="0" y="74736"/>
                  </a:cubicBezTo>
                  <a:lnTo>
                    <a:pt x="0" y="118947"/>
                  </a:lnTo>
                  <a:lnTo>
                    <a:pt x="119696" y="118947"/>
                  </a:lnTo>
                  <a:close/>
                  <a:moveTo>
                    <a:pt x="59999" y="45263"/>
                  </a:moveTo>
                  <a:cubicBezTo>
                    <a:pt x="64848" y="45263"/>
                    <a:pt x="68484" y="56842"/>
                    <a:pt x="68484" y="74736"/>
                  </a:cubicBezTo>
                  <a:cubicBezTo>
                    <a:pt x="68484" y="92631"/>
                    <a:pt x="65151" y="104210"/>
                    <a:pt x="59999" y="104210"/>
                  </a:cubicBezTo>
                  <a:cubicBezTo>
                    <a:pt x="55151" y="104210"/>
                    <a:pt x="51212" y="92631"/>
                    <a:pt x="51212" y="74736"/>
                  </a:cubicBezTo>
                  <a:cubicBezTo>
                    <a:pt x="51212" y="56842"/>
                    <a:pt x="54848" y="45263"/>
                    <a:pt x="59999" y="45263"/>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201" name="Shape 201"/>
            <p:cNvSpPr/>
            <p:nvPr/>
          </p:nvSpPr>
          <p:spPr>
            <a:xfrm>
              <a:off x="5129212" y="3595687"/>
              <a:ext cx="142875" cy="41275"/>
            </a:xfrm>
            <a:custGeom>
              <a:avLst/>
              <a:gdLst/>
              <a:ahLst/>
              <a:cxnLst/>
              <a:rect l="0" t="0" r="0" b="0"/>
              <a:pathLst>
                <a:path w="120000" h="120000" extrusionOk="0">
                  <a:moveTo>
                    <a:pt x="0" y="0"/>
                  </a:moveTo>
                  <a:lnTo>
                    <a:pt x="0" y="44601"/>
                  </a:lnTo>
                  <a:cubicBezTo>
                    <a:pt x="0" y="86017"/>
                    <a:pt x="9393" y="118938"/>
                    <a:pt x="21515" y="118938"/>
                  </a:cubicBezTo>
                  <a:lnTo>
                    <a:pt x="98484" y="118938"/>
                  </a:lnTo>
                  <a:cubicBezTo>
                    <a:pt x="110303" y="118938"/>
                    <a:pt x="119696" y="86017"/>
                    <a:pt x="119696" y="44601"/>
                  </a:cubicBezTo>
                  <a:lnTo>
                    <a:pt x="119696" y="0"/>
                  </a:lnTo>
                  <a:lnTo>
                    <a:pt x="0" y="0"/>
                  </a:lnTo>
                  <a:close/>
                  <a:moveTo>
                    <a:pt x="81212" y="59469"/>
                  </a:moveTo>
                  <a:lnTo>
                    <a:pt x="38484" y="59469"/>
                  </a:lnTo>
                  <a:cubicBezTo>
                    <a:pt x="36060" y="59469"/>
                    <a:pt x="34242" y="53097"/>
                    <a:pt x="34242" y="44601"/>
                  </a:cubicBezTo>
                  <a:cubicBezTo>
                    <a:pt x="34242" y="35044"/>
                    <a:pt x="36060" y="29734"/>
                    <a:pt x="38484" y="29734"/>
                  </a:cubicBezTo>
                  <a:lnTo>
                    <a:pt x="81212" y="29734"/>
                  </a:lnTo>
                  <a:cubicBezTo>
                    <a:pt x="83939" y="29734"/>
                    <a:pt x="85454" y="35044"/>
                    <a:pt x="85454" y="44601"/>
                  </a:cubicBezTo>
                  <a:cubicBezTo>
                    <a:pt x="85454" y="53097"/>
                    <a:pt x="83939" y="59469"/>
                    <a:pt x="81212" y="59469"/>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grpSp>
        <p:nvGrpSpPr>
          <p:cNvPr id="202" name="Shape 202"/>
          <p:cNvGrpSpPr/>
          <p:nvPr/>
        </p:nvGrpSpPr>
        <p:grpSpPr>
          <a:xfrm>
            <a:off x="7040323" y="1277270"/>
            <a:ext cx="1875972" cy="370854"/>
            <a:chOff x="4619544" y="556414"/>
            <a:chExt cx="4526729" cy="895805"/>
          </a:xfrm>
        </p:grpSpPr>
        <p:grpSp>
          <p:nvGrpSpPr>
            <p:cNvPr id="203" name="Shape 203"/>
            <p:cNvGrpSpPr/>
            <p:nvPr/>
          </p:nvGrpSpPr>
          <p:grpSpPr>
            <a:xfrm>
              <a:off x="5752651" y="556414"/>
              <a:ext cx="560856" cy="566928"/>
              <a:chOff x="0" y="0"/>
              <a:chExt cx="2499788" cy="2523896"/>
            </a:xfrm>
          </p:grpSpPr>
          <p:sp>
            <p:nvSpPr>
              <p:cNvPr id="204" name="Shape 204"/>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05" name="Shape 205"/>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06" name="Shape 206"/>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07" name="Shape 207"/>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08" name="Shape 208"/>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09" name="Shape 209"/>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10" name="Shape 210"/>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11" name="Shape 211"/>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12" name="Shape 212"/>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13" name="Shape 213"/>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14" name="Shape 214"/>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215" name="Shape 215"/>
            <p:cNvGrpSpPr/>
            <p:nvPr/>
          </p:nvGrpSpPr>
          <p:grpSpPr>
            <a:xfrm>
              <a:off x="6885757" y="556414"/>
              <a:ext cx="560856" cy="566928"/>
              <a:chOff x="0" y="0"/>
              <a:chExt cx="2499788" cy="2523896"/>
            </a:xfrm>
          </p:grpSpPr>
          <p:sp>
            <p:nvSpPr>
              <p:cNvPr id="216" name="Shape 216"/>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17" name="Shape 217"/>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18" name="Shape 218"/>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19" name="Shape 219"/>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20" name="Shape 220"/>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21" name="Shape 221"/>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22" name="Shape 222"/>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23" name="Shape 223"/>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24" name="Shape 224"/>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25" name="Shape 225"/>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26" name="Shape 226"/>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227" name="Shape 227"/>
            <p:cNvGrpSpPr/>
            <p:nvPr/>
          </p:nvGrpSpPr>
          <p:grpSpPr>
            <a:xfrm>
              <a:off x="6319203" y="885290"/>
              <a:ext cx="560856" cy="566928"/>
              <a:chOff x="0" y="0"/>
              <a:chExt cx="2499788" cy="2523896"/>
            </a:xfrm>
          </p:grpSpPr>
          <p:sp>
            <p:nvSpPr>
              <p:cNvPr id="228" name="Shape 228"/>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29" name="Shape 229"/>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30" name="Shape 230"/>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31" name="Shape 231"/>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32" name="Shape 232"/>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33" name="Shape 233"/>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34" name="Shape 234"/>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35" name="Shape 235"/>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36" name="Shape 236"/>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37" name="Shape 237"/>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38" name="Shape 238"/>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239" name="Shape 239"/>
            <p:cNvGrpSpPr/>
            <p:nvPr/>
          </p:nvGrpSpPr>
          <p:grpSpPr>
            <a:xfrm>
              <a:off x="7452310" y="885290"/>
              <a:ext cx="560856" cy="566928"/>
              <a:chOff x="0" y="0"/>
              <a:chExt cx="2499788" cy="2523896"/>
            </a:xfrm>
          </p:grpSpPr>
          <p:sp>
            <p:nvSpPr>
              <p:cNvPr id="240" name="Shape 240"/>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41" name="Shape 241"/>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42" name="Shape 242"/>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43" name="Shape 243"/>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44" name="Shape 244"/>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45" name="Shape 245"/>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46" name="Shape 246"/>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47" name="Shape 247"/>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48" name="Shape 248"/>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49" name="Shape 249"/>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50" name="Shape 250"/>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251" name="Shape 251"/>
            <p:cNvGrpSpPr/>
            <p:nvPr/>
          </p:nvGrpSpPr>
          <p:grpSpPr>
            <a:xfrm>
              <a:off x="8585418" y="885290"/>
              <a:ext cx="560856" cy="566928"/>
              <a:chOff x="0" y="0"/>
              <a:chExt cx="2499788" cy="2523896"/>
            </a:xfrm>
          </p:grpSpPr>
          <p:sp>
            <p:nvSpPr>
              <p:cNvPr id="252" name="Shape 252"/>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53" name="Shape 253"/>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54" name="Shape 254"/>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55" name="Shape 255"/>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56" name="Shape 256"/>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57" name="Shape 257"/>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58" name="Shape 258"/>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59" name="Shape 259"/>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60" name="Shape 260"/>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61" name="Shape 261"/>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62" name="Shape 262"/>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263" name="Shape 263"/>
            <p:cNvGrpSpPr/>
            <p:nvPr/>
          </p:nvGrpSpPr>
          <p:grpSpPr>
            <a:xfrm>
              <a:off x="8018863" y="556414"/>
              <a:ext cx="560856" cy="566928"/>
              <a:chOff x="0" y="0"/>
              <a:chExt cx="2499788" cy="2523896"/>
            </a:xfrm>
          </p:grpSpPr>
          <p:sp>
            <p:nvSpPr>
              <p:cNvPr id="264" name="Shape 264"/>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65" name="Shape 265"/>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66" name="Shape 266"/>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67" name="Shape 267"/>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68" name="Shape 268"/>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69" name="Shape 269"/>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70" name="Shape 270"/>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71" name="Shape 271"/>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72" name="Shape 272"/>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73" name="Shape 273"/>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74" name="Shape 274"/>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275" name="Shape 275"/>
            <p:cNvGrpSpPr/>
            <p:nvPr/>
          </p:nvGrpSpPr>
          <p:grpSpPr>
            <a:xfrm>
              <a:off x="5186098" y="885290"/>
              <a:ext cx="560856" cy="566928"/>
              <a:chOff x="0" y="0"/>
              <a:chExt cx="2499788" cy="2523896"/>
            </a:xfrm>
          </p:grpSpPr>
          <p:sp>
            <p:nvSpPr>
              <p:cNvPr id="276" name="Shape 276"/>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77" name="Shape 277"/>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78" name="Shape 278"/>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79" name="Shape 279"/>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80" name="Shape 280"/>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81" name="Shape 281"/>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82" name="Shape 282"/>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83" name="Shape 283"/>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84" name="Shape 284"/>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85" name="Shape 285"/>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86" name="Shape 286"/>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287" name="Shape 287"/>
            <p:cNvGrpSpPr/>
            <p:nvPr/>
          </p:nvGrpSpPr>
          <p:grpSpPr>
            <a:xfrm>
              <a:off x="4619544" y="556414"/>
              <a:ext cx="560856" cy="566928"/>
              <a:chOff x="0" y="0"/>
              <a:chExt cx="2499788" cy="2523896"/>
            </a:xfrm>
          </p:grpSpPr>
          <p:sp>
            <p:nvSpPr>
              <p:cNvPr id="288" name="Shape 288"/>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89" name="Shape 289"/>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90" name="Shape 290"/>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91" name="Shape 291"/>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92" name="Shape 292"/>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93" name="Shape 293"/>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94" name="Shape 294"/>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95" name="Shape 295"/>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96" name="Shape 296"/>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97" name="Shape 297"/>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298" name="Shape 298"/>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grpSp>
        <p:nvGrpSpPr>
          <p:cNvPr id="299" name="Shape 299"/>
          <p:cNvGrpSpPr/>
          <p:nvPr/>
        </p:nvGrpSpPr>
        <p:grpSpPr>
          <a:xfrm>
            <a:off x="7098910" y="1588022"/>
            <a:ext cx="1875972" cy="370854"/>
            <a:chOff x="4619544" y="556414"/>
            <a:chExt cx="4526729" cy="895805"/>
          </a:xfrm>
        </p:grpSpPr>
        <p:grpSp>
          <p:nvGrpSpPr>
            <p:cNvPr id="300" name="Shape 300"/>
            <p:cNvGrpSpPr/>
            <p:nvPr/>
          </p:nvGrpSpPr>
          <p:grpSpPr>
            <a:xfrm>
              <a:off x="5752651" y="556414"/>
              <a:ext cx="560856" cy="566928"/>
              <a:chOff x="0" y="0"/>
              <a:chExt cx="2499788" cy="2523896"/>
            </a:xfrm>
          </p:grpSpPr>
          <p:sp>
            <p:nvSpPr>
              <p:cNvPr id="301" name="Shape 301"/>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02" name="Shape 302"/>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03" name="Shape 303"/>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04" name="Shape 304"/>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05" name="Shape 305"/>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06" name="Shape 306"/>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07" name="Shape 307"/>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08" name="Shape 308"/>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09" name="Shape 309"/>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10" name="Shape 310"/>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11" name="Shape 311"/>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312" name="Shape 312"/>
            <p:cNvGrpSpPr/>
            <p:nvPr/>
          </p:nvGrpSpPr>
          <p:grpSpPr>
            <a:xfrm>
              <a:off x="6885757" y="556414"/>
              <a:ext cx="560856" cy="566928"/>
              <a:chOff x="0" y="0"/>
              <a:chExt cx="2499788" cy="2523896"/>
            </a:xfrm>
          </p:grpSpPr>
          <p:sp>
            <p:nvSpPr>
              <p:cNvPr id="313" name="Shape 313"/>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14" name="Shape 314"/>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15" name="Shape 315"/>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16" name="Shape 316"/>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17" name="Shape 317"/>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18" name="Shape 318"/>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19" name="Shape 319"/>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20" name="Shape 320"/>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21" name="Shape 321"/>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22" name="Shape 322"/>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23" name="Shape 323"/>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324" name="Shape 324"/>
            <p:cNvGrpSpPr/>
            <p:nvPr/>
          </p:nvGrpSpPr>
          <p:grpSpPr>
            <a:xfrm>
              <a:off x="6319203" y="885290"/>
              <a:ext cx="560856" cy="566928"/>
              <a:chOff x="0" y="0"/>
              <a:chExt cx="2499788" cy="2523896"/>
            </a:xfrm>
          </p:grpSpPr>
          <p:sp>
            <p:nvSpPr>
              <p:cNvPr id="325" name="Shape 325"/>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26" name="Shape 326"/>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27" name="Shape 327"/>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28" name="Shape 328"/>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29" name="Shape 329"/>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30" name="Shape 330"/>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31" name="Shape 331"/>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32" name="Shape 332"/>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33" name="Shape 333"/>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34" name="Shape 334"/>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35" name="Shape 335"/>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336" name="Shape 336"/>
            <p:cNvGrpSpPr/>
            <p:nvPr/>
          </p:nvGrpSpPr>
          <p:grpSpPr>
            <a:xfrm>
              <a:off x="7452310" y="885290"/>
              <a:ext cx="560856" cy="566928"/>
              <a:chOff x="0" y="0"/>
              <a:chExt cx="2499788" cy="2523896"/>
            </a:xfrm>
          </p:grpSpPr>
          <p:sp>
            <p:nvSpPr>
              <p:cNvPr id="337" name="Shape 337"/>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38" name="Shape 338"/>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39" name="Shape 339"/>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40" name="Shape 340"/>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41" name="Shape 341"/>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42" name="Shape 342"/>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43" name="Shape 343"/>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44" name="Shape 344"/>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45" name="Shape 345"/>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46" name="Shape 346"/>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47" name="Shape 347"/>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348" name="Shape 348"/>
            <p:cNvGrpSpPr/>
            <p:nvPr/>
          </p:nvGrpSpPr>
          <p:grpSpPr>
            <a:xfrm>
              <a:off x="8585418" y="885290"/>
              <a:ext cx="560856" cy="566928"/>
              <a:chOff x="0" y="0"/>
              <a:chExt cx="2499788" cy="2523896"/>
            </a:xfrm>
          </p:grpSpPr>
          <p:sp>
            <p:nvSpPr>
              <p:cNvPr id="349" name="Shape 349"/>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0" name="Shape 350"/>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1" name="Shape 351"/>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2" name="Shape 352"/>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3" name="Shape 353"/>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4" name="Shape 354"/>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5" name="Shape 355"/>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6" name="Shape 356"/>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7" name="Shape 357"/>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8" name="Shape 358"/>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59" name="Shape 359"/>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360" name="Shape 360"/>
            <p:cNvGrpSpPr/>
            <p:nvPr/>
          </p:nvGrpSpPr>
          <p:grpSpPr>
            <a:xfrm>
              <a:off x="8018863" y="556414"/>
              <a:ext cx="560856" cy="566928"/>
              <a:chOff x="0" y="0"/>
              <a:chExt cx="2499788" cy="2523896"/>
            </a:xfrm>
          </p:grpSpPr>
          <p:sp>
            <p:nvSpPr>
              <p:cNvPr id="361" name="Shape 361"/>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62" name="Shape 362"/>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63" name="Shape 363"/>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64" name="Shape 364"/>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65" name="Shape 365"/>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66" name="Shape 366"/>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67" name="Shape 367"/>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68" name="Shape 368"/>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69" name="Shape 369"/>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70" name="Shape 370"/>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71" name="Shape 371"/>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372" name="Shape 372"/>
            <p:cNvGrpSpPr/>
            <p:nvPr/>
          </p:nvGrpSpPr>
          <p:grpSpPr>
            <a:xfrm>
              <a:off x="5186098" y="885290"/>
              <a:ext cx="560856" cy="566928"/>
              <a:chOff x="0" y="0"/>
              <a:chExt cx="2499788" cy="2523896"/>
            </a:xfrm>
          </p:grpSpPr>
          <p:sp>
            <p:nvSpPr>
              <p:cNvPr id="373" name="Shape 373"/>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74" name="Shape 374"/>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75" name="Shape 375"/>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76" name="Shape 376"/>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77" name="Shape 377"/>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78" name="Shape 378"/>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79" name="Shape 379"/>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80" name="Shape 380"/>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81" name="Shape 381"/>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82" name="Shape 382"/>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83" name="Shape 383"/>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384" name="Shape 384"/>
            <p:cNvGrpSpPr/>
            <p:nvPr/>
          </p:nvGrpSpPr>
          <p:grpSpPr>
            <a:xfrm>
              <a:off x="4619544" y="556414"/>
              <a:ext cx="560856" cy="566928"/>
              <a:chOff x="0" y="0"/>
              <a:chExt cx="2499788" cy="2523896"/>
            </a:xfrm>
          </p:grpSpPr>
          <p:sp>
            <p:nvSpPr>
              <p:cNvPr id="385" name="Shape 385"/>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86" name="Shape 386"/>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87" name="Shape 387"/>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88" name="Shape 388"/>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89" name="Shape 389"/>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90" name="Shape 390"/>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91" name="Shape 391"/>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92" name="Shape 392"/>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93" name="Shape 393"/>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94" name="Shape 394"/>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395" name="Shape 395"/>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sp>
        <p:nvSpPr>
          <p:cNvPr id="396" name="Shape 396"/>
          <p:cNvSpPr/>
          <p:nvPr/>
        </p:nvSpPr>
        <p:spPr>
          <a:xfrm>
            <a:off x="829001" y="1692168"/>
            <a:ext cx="327398" cy="328318"/>
          </a:xfrm>
          <a:custGeom>
            <a:avLst/>
            <a:gdLst/>
            <a:ahLst/>
            <a:cxnLst/>
            <a:rect l="0" t="0" r="0" b="0"/>
            <a:pathLst>
              <a:path w="120000" h="120000" extrusionOk="0">
                <a:moveTo>
                  <a:pt x="104000" y="104000"/>
                </a:moveTo>
                <a:lnTo>
                  <a:pt x="88000" y="104000"/>
                </a:lnTo>
                <a:lnTo>
                  <a:pt x="88000" y="100000"/>
                </a:lnTo>
                <a:lnTo>
                  <a:pt x="104000" y="100000"/>
                </a:lnTo>
                <a:cubicBezTo>
                  <a:pt x="104000" y="100000"/>
                  <a:pt x="104000" y="104000"/>
                  <a:pt x="104000" y="104000"/>
                </a:cubicBezTo>
                <a:close/>
                <a:moveTo>
                  <a:pt x="60000" y="80694"/>
                </a:moveTo>
                <a:cubicBezTo>
                  <a:pt x="53305" y="80694"/>
                  <a:pt x="36783" y="71444"/>
                  <a:pt x="36783" y="57477"/>
                </a:cubicBezTo>
                <a:cubicBezTo>
                  <a:pt x="36783" y="56372"/>
                  <a:pt x="35888" y="55477"/>
                  <a:pt x="34783" y="55477"/>
                </a:cubicBezTo>
                <a:cubicBezTo>
                  <a:pt x="31877" y="55477"/>
                  <a:pt x="31111" y="51838"/>
                  <a:pt x="31111" y="49911"/>
                </a:cubicBezTo>
                <a:cubicBezTo>
                  <a:pt x="31111" y="47988"/>
                  <a:pt x="31877" y="44350"/>
                  <a:pt x="34783" y="44350"/>
                </a:cubicBezTo>
                <a:cubicBezTo>
                  <a:pt x="35733" y="44350"/>
                  <a:pt x="36555" y="43672"/>
                  <a:pt x="36744" y="42738"/>
                </a:cubicBezTo>
                <a:lnTo>
                  <a:pt x="38950" y="31722"/>
                </a:lnTo>
                <a:cubicBezTo>
                  <a:pt x="54000" y="31394"/>
                  <a:pt x="57916" y="26594"/>
                  <a:pt x="60000" y="23227"/>
                </a:cubicBezTo>
                <a:cubicBezTo>
                  <a:pt x="62083" y="26594"/>
                  <a:pt x="66000" y="31394"/>
                  <a:pt x="81050" y="31722"/>
                </a:cubicBezTo>
                <a:lnTo>
                  <a:pt x="83255" y="42738"/>
                </a:lnTo>
                <a:cubicBezTo>
                  <a:pt x="83444" y="43672"/>
                  <a:pt x="84261" y="44350"/>
                  <a:pt x="85216" y="44350"/>
                </a:cubicBezTo>
                <a:cubicBezTo>
                  <a:pt x="88122" y="44350"/>
                  <a:pt x="88888" y="47988"/>
                  <a:pt x="88888" y="49911"/>
                </a:cubicBezTo>
                <a:cubicBezTo>
                  <a:pt x="88888" y="51838"/>
                  <a:pt x="88122" y="55477"/>
                  <a:pt x="85216" y="55477"/>
                </a:cubicBezTo>
                <a:cubicBezTo>
                  <a:pt x="84111" y="55477"/>
                  <a:pt x="83216" y="56372"/>
                  <a:pt x="83216" y="57477"/>
                </a:cubicBezTo>
                <a:cubicBezTo>
                  <a:pt x="83216" y="71444"/>
                  <a:pt x="66694" y="80694"/>
                  <a:pt x="60000" y="80694"/>
                </a:cubicBezTo>
                <a:close/>
                <a:moveTo>
                  <a:pt x="105438" y="84572"/>
                </a:moveTo>
                <a:lnTo>
                  <a:pt x="77266" y="76777"/>
                </a:lnTo>
                <a:cubicBezTo>
                  <a:pt x="82366" y="72427"/>
                  <a:pt x="86561" y="66455"/>
                  <a:pt x="87144" y="59222"/>
                </a:cubicBezTo>
                <a:cubicBezTo>
                  <a:pt x="90927" y="58166"/>
                  <a:pt x="92888" y="54016"/>
                  <a:pt x="92888" y="49911"/>
                </a:cubicBezTo>
                <a:cubicBezTo>
                  <a:pt x="92888" y="48566"/>
                  <a:pt x="92655" y="47227"/>
                  <a:pt x="92238" y="45988"/>
                </a:cubicBezTo>
                <a:lnTo>
                  <a:pt x="94772" y="27416"/>
                </a:lnTo>
                <a:cubicBezTo>
                  <a:pt x="94811" y="27022"/>
                  <a:pt x="95655" y="17683"/>
                  <a:pt x="88633" y="9922"/>
                </a:cubicBezTo>
                <a:cubicBezTo>
                  <a:pt x="82672" y="3338"/>
                  <a:pt x="73038" y="0"/>
                  <a:pt x="60000" y="0"/>
                </a:cubicBezTo>
                <a:cubicBezTo>
                  <a:pt x="46961" y="0"/>
                  <a:pt x="37327" y="3338"/>
                  <a:pt x="31366" y="9922"/>
                </a:cubicBezTo>
                <a:cubicBezTo>
                  <a:pt x="24344" y="17683"/>
                  <a:pt x="25188" y="27022"/>
                  <a:pt x="25233" y="27488"/>
                </a:cubicBezTo>
                <a:lnTo>
                  <a:pt x="27755" y="45988"/>
                </a:lnTo>
                <a:cubicBezTo>
                  <a:pt x="27344" y="47233"/>
                  <a:pt x="27111" y="48572"/>
                  <a:pt x="27111" y="49911"/>
                </a:cubicBezTo>
                <a:cubicBezTo>
                  <a:pt x="27111" y="54016"/>
                  <a:pt x="29072" y="58166"/>
                  <a:pt x="32850" y="59222"/>
                </a:cubicBezTo>
                <a:cubicBezTo>
                  <a:pt x="33444" y="66494"/>
                  <a:pt x="37677" y="72483"/>
                  <a:pt x="42811" y="76844"/>
                </a:cubicBezTo>
                <a:lnTo>
                  <a:pt x="14388" y="84627"/>
                </a:lnTo>
                <a:cubicBezTo>
                  <a:pt x="5916" y="87805"/>
                  <a:pt x="0" y="96594"/>
                  <a:pt x="0" y="106000"/>
                </a:cubicBezTo>
                <a:lnTo>
                  <a:pt x="0" y="118000"/>
                </a:lnTo>
                <a:cubicBezTo>
                  <a:pt x="0" y="119105"/>
                  <a:pt x="894" y="120000"/>
                  <a:pt x="2000" y="120000"/>
                </a:cubicBezTo>
                <a:lnTo>
                  <a:pt x="46011" y="120000"/>
                </a:lnTo>
                <a:cubicBezTo>
                  <a:pt x="46011" y="119700"/>
                  <a:pt x="46066" y="119405"/>
                  <a:pt x="46200" y="119127"/>
                </a:cubicBezTo>
                <a:lnTo>
                  <a:pt x="57061" y="96777"/>
                </a:lnTo>
                <a:cubicBezTo>
                  <a:pt x="53888" y="95611"/>
                  <a:pt x="52000" y="92483"/>
                  <a:pt x="52000" y="88000"/>
                </a:cubicBezTo>
                <a:lnTo>
                  <a:pt x="52000" y="82616"/>
                </a:lnTo>
                <a:cubicBezTo>
                  <a:pt x="55055" y="83961"/>
                  <a:pt x="57905" y="84694"/>
                  <a:pt x="60000" y="84694"/>
                </a:cubicBezTo>
                <a:cubicBezTo>
                  <a:pt x="62094" y="84694"/>
                  <a:pt x="64944" y="83961"/>
                  <a:pt x="68000" y="82616"/>
                </a:cubicBezTo>
                <a:lnTo>
                  <a:pt x="68000" y="88000"/>
                </a:lnTo>
                <a:cubicBezTo>
                  <a:pt x="68000" y="92483"/>
                  <a:pt x="66111" y="95611"/>
                  <a:pt x="62938" y="96777"/>
                </a:cubicBezTo>
                <a:lnTo>
                  <a:pt x="73800" y="119127"/>
                </a:lnTo>
                <a:cubicBezTo>
                  <a:pt x="73933" y="119405"/>
                  <a:pt x="73988" y="119700"/>
                  <a:pt x="73988" y="120000"/>
                </a:cubicBezTo>
                <a:lnTo>
                  <a:pt x="118000" y="120000"/>
                </a:lnTo>
                <a:cubicBezTo>
                  <a:pt x="119105" y="120000"/>
                  <a:pt x="120000" y="119105"/>
                  <a:pt x="120000" y="118000"/>
                </a:cubicBezTo>
                <a:lnTo>
                  <a:pt x="120000" y="106000"/>
                </a:lnTo>
                <a:cubicBezTo>
                  <a:pt x="120000" y="96594"/>
                  <a:pt x="114083" y="87805"/>
                  <a:pt x="105438" y="84572"/>
                </a:cubicBezTo>
                <a:close/>
              </a:path>
            </a:pathLst>
          </a:custGeom>
          <a:solidFill>
            <a:srgbClr val="909090"/>
          </a:solidFill>
          <a:ln>
            <a:noFill/>
          </a:ln>
        </p:spPr>
        <p:txBody>
          <a:bodyPr lIns="19025" tIns="19025" rIns="19025" bIns="19025"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397" name="Shape 397"/>
          <p:cNvSpPr/>
          <p:nvPr/>
        </p:nvSpPr>
        <p:spPr>
          <a:xfrm>
            <a:off x="535360" y="1523508"/>
            <a:ext cx="327398" cy="328318"/>
          </a:xfrm>
          <a:custGeom>
            <a:avLst/>
            <a:gdLst/>
            <a:ahLst/>
            <a:cxnLst/>
            <a:rect l="0" t="0" r="0" b="0"/>
            <a:pathLst>
              <a:path w="120000" h="120000" extrusionOk="0">
                <a:moveTo>
                  <a:pt x="104000" y="104000"/>
                </a:moveTo>
                <a:lnTo>
                  <a:pt x="88000" y="104000"/>
                </a:lnTo>
                <a:lnTo>
                  <a:pt x="88000" y="100000"/>
                </a:lnTo>
                <a:lnTo>
                  <a:pt x="104000" y="100000"/>
                </a:lnTo>
                <a:cubicBezTo>
                  <a:pt x="104000" y="100000"/>
                  <a:pt x="104000" y="104000"/>
                  <a:pt x="104000" y="104000"/>
                </a:cubicBezTo>
                <a:close/>
                <a:moveTo>
                  <a:pt x="60000" y="80694"/>
                </a:moveTo>
                <a:cubicBezTo>
                  <a:pt x="53305" y="80694"/>
                  <a:pt x="36783" y="71444"/>
                  <a:pt x="36783" y="57477"/>
                </a:cubicBezTo>
                <a:cubicBezTo>
                  <a:pt x="36783" y="56372"/>
                  <a:pt x="35888" y="55477"/>
                  <a:pt x="34783" y="55477"/>
                </a:cubicBezTo>
                <a:cubicBezTo>
                  <a:pt x="31877" y="55477"/>
                  <a:pt x="31111" y="51838"/>
                  <a:pt x="31111" y="49911"/>
                </a:cubicBezTo>
                <a:cubicBezTo>
                  <a:pt x="31111" y="47988"/>
                  <a:pt x="31877" y="44350"/>
                  <a:pt x="34783" y="44350"/>
                </a:cubicBezTo>
                <a:cubicBezTo>
                  <a:pt x="35733" y="44350"/>
                  <a:pt x="36555" y="43672"/>
                  <a:pt x="36744" y="42738"/>
                </a:cubicBezTo>
                <a:lnTo>
                  <a:pt x="38950" y="31722"/>
                </a:lnTo>
                <a:cubicBezTo>
                  <a:pt x="54000" y="31394"/>
                  <a:pt x="57916" y="26594"/>
                  <a:pt x="60000" y="23227"/>
                </a:cubicBezTo>
                <a:cubicBezTo>
                  <a:pt x="62083" y="26594"/>
                  <a:pt x="66000" y="31394"/>
                  <a:pt x="81050" y="31722"/>
                </a:cubicBezTo>
                <a:lnTo>
                  <a:pt x="83255" y="42738"/>
                </a:lnTo>
                <a:cubicBezTo>
                  <a:pt x="83444" y="43672"/>
                  <a:pt x="84261" y="44350"/>
                  <a:pt x="85216" y="44350"/>
                </a:cubicBezTo>
                <a:cubicBezTo>
                  <a:pt x="88122" y="44350"/>
                  <a:pt x="88888" y="47988"/>
                  <a:pt x="88888" y="49911"/>
                </a:cubicBezTo>
                <a:cubicBezTo>
                  <a:pt x="88888" y="51838"/>
                  <a:pt x="88122" y="55477"/>
                  <a:pt x="85216" y="55477"/>
                </a:cubicBezTo>
                <a:cubicBezTo>
                  <a:pt x="84111" y="55477"/>
                  <a:pt x="83216" y="56372"/>
                  <a:pt x="83216" y="57477"/>
                </a:cubicBezTo>
                <a:cubicBezTo>
                  <a:pt x="83216" y="71444"/>
                  <a:pt x="66694" y="80694"/>
                  <a:pt x="60000" y="80694"/>
                </a:cubicBezTo>
                <a:close/>
                <a:moveTo>
                  <a:pt x="105438" y="84572"/>
                </a:moveTo>
                <a:lnTo>
                  <a:pt x="77266" y="76777"/>
                </a:lnTo>
                <a:cubicBezTo>
                  <a:pt x="82366" y="72427"/>
                  <a:pt x="86561" y="66455"/>
                  <a:pt x="87144" y="59222"/>
                </a:cubicBezTo>
                <a:cubicBezTo>
                  <a:pt x="90927" y="58166"/>
                  <a:pt x="92888" y="54016"/>
                  <a:pt x="92888" y="49911"/>
                </a:cubicBezTo>
                <a:cubicBezTo>
                  <a:pt x="92888" y="48566"/>
                  <a:pt x="92655" y="47227"/>
                  <a:pt x="92238" y="45988"/>
                </a:cubicBezTo>
                <a:lnTo>
                  <a:pt x="94772" y="27416"/>
                </a:lnTo>
                <a:cubicBezTo>
                  <a:pt x="94811" y="27022"/>
                  <a:pt x="95655" y="17683"/>
                  <a:pt x="88633" y="9922"/>
                </a:cubicBezTo>
                <a:cubicBezTo>
                  <a:pt x="82672" y="3338"/>
                  <a:pt x="73038" y="0"/>
                  <a:pt x="60000" y="0"/>
                </a:cubicBezTo>
                <a:cubicBezTo>
                  <a:pt x="46961" y="0"/>
                  <a:pt x="37327" y="3338"/>
                  <a:pt x="31366" y="9922"/>
                </a:cubicBezTo>
                <a:cubicBezTo>
                  <a:pt x="24344" y="17683"/>
                  <a:pt x="25188" y="27022"/>
                  <a:pt x="25233" y="27488"/>
                </a:cubicBezTo>
                <a:lnTo>
                  <a:pt x="27755" y="45988"/>
                </a:lnTo>
                <a:cubicBezTo>
                  <a:pt x="27344" y="47233"/>
                  <a:pt x="27111" y="48572"/>
                  <a:pt x="27111" y="49911"/>
                </a:cubicBezTo>
                <a:cubicBezTo>
                  <a:pt x="27111" y="54016"/>
                  <a:pt x="29072" y="58166"/>
                  <a:pt x="32850" y="59222"/>
                </a:cubicBezTo>
                <a:cubicBezTo>
                  <a:pt x="33444" y="66494"/>
                  <a:pt x="37677" y="72483"/>
                  <a:pt x="42811" y="76844"/>
                </a:cubicBezTo>
                <a:lnTo>
                  <a:pt x="14388" y="84627"/>
                </a:lnTo>
                <a:cubicBezTo>
                  <a:pt x="5916" y="87805"/>
                  <a:pt x="0" y="96594"/>
                  <a:pt x="0" y="106000"/>
                </a:cubicBezTo>
                <a:lnTo>
                  <a:pt x="0" y="118000"/>
                </a:lnTo>
                <a:cubicBezTo>
                  <a:pt x="0" y="119105"/>
                  <a:pt x="894" y="120000"/>
                  <a:pt x="2000" y="120000"/>
                </a:cubicBezTo>
                <a:lnTo>
                  <a:pt x="46011" y="120000"/>
                </a:lnTo>
                <a:cubicBezTo>
                  <a:pt x="46011" y="119700"/>
                  <a:pt x="46066" y="119405"/>
                  <a:pt x="46200" y="119127"/>
                </a:cubicBezTo>
                <a:lnTo>
                  <a:pt x="57061" y="96777"/>
                </a:lnTo>
                <a:cubicBezTo>
                  <a:pt x="53888" y="95611"/>
                  <a:pt x="52000" y="92483"/>
                  <a:pt x="52000" y="88000"/>
                </a:cubicBezTo>
                <a:lnTo>
                  <a:pt x="52000" y="82616"/>
                </a:lnTo>
                <a:cubicBezTo>
                  <a:pt x="55055" y="83961"/>
                  <a:pt x="57905" y="84694"/>
                  <a:pt x="60000" y="84694"/>
                </a:cubicBezTo>
                <a:cubicBezTo>
                  <a:pt x="62094" y="84694"/>
                  <a:pt x="64944" y="83961"/>
                  <a:pt x="68000" y="82616"/>
                </a:cubicBezTo>
                <a:lnTo>
                  <a:pt x="68000" y="88000"/>
                </a:lnTo>
                <a:cubicBezTo>
                  <a:pt x="68000" y="92483"/>
                  <a:pt x="66111" y="95611"/>
                  <a:pt x="62938" y="96777"/>
                </a:cubicBezTo>
                <a:lnTo>
                  <a:pt x="73800" y="119127"/>
                </a:lnTo>
                <a:cubicBezTo>
                  <a:pt x="73933" y="119405"/>
                  <a:pt x="73988" y="119700"/>
                  <a:pt x="73988" y="120000"/>
                </a:cubicBezTo>
                <a:lnTo>
                  <a:pt x="118000" y="120000"/>
                </a:lnTo>
                <a:cubicBezTo>
                  <a:pt x="119105" y="120000"/>
                  <a:pt x="120000" y="119105"/>
                  <a:pt x="120000" y="118000"/>
                </a:cubicBezTo>
                <a:lnTo>
                  <a:pt x="120000" y="106000"/>
                </a:lnTo>
                <a:cubicBezTo>
                  <a:pt x="120000" y="96594"/>
                  <a:pt x="114083" y="87805"/>
                  <a:pt x="105438" y="84572"/>
                </a:cubicBezTo>
                <a:close/>
              </a:path>
            </a:pathLst>
          </a:custGeom>
          <a:solidFill>
            <a:srgbClr val="909090"/>
          </a:solidFill>
          <a:ln>
            <a:noFill/>
          </a:ln>
        </p:spPr>
        <p:txBody>
          <a:bodyPr lIns="19025" tIns="19025" rIns="19025" bIns="19025"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grpSp>
        <p:nvGrpSpPr>
          <p:cNvPr id="398" name="Shape 398"/>
          <p:cNvGrpSpPr/>
          <p:nvPr/>
        </p:nvGrpSpPr>
        <p:grpSpPr>
          <a:xfrm>
            <a:off x="3697842" y="1447061"/>
            <a:ext cx="565203" cy="566929"/>
            <a:chOff x="0" y="0"/>
            <a:chExt cx="1058412" cy="1060394"/>
          </a:xfrm>
        </p:grpSpPr>
        <p:sp>
          <p:nvSpPr>
            <p:cNvPr id="399" name="Shape 399"/>
            <p:cNvSpPr/>
            <p:nvPr/>
          </p:nvSpPr>
          <p:spPr>
            <a:xfrm>
              <a:off x="0" y="143513"/>
              <a:ext cx="484358" cy="342827"/>
            </a:xfrm>
            <a:custGeom>
              <a:avLst/>
              <a:gdLst/>
              <a:ahLst/>
              <a:cxnLst/>
              <a:rect l="0" t="0" r="0" b="0"/>
              <a:pathLst>
                <a:path w="120000" h="120000" extrusionOk="0">
                  <a:moveTo>
                    <a:pt x="120000" y="107438"/>
                  </a:moveTo>
                  <a:cubicBezTo>
                    <a:pt x="120000" y="95333"/>
                    <a:pt x="114394" y="83944"/>
                    <a:pt x="106844" y="80900"/>
                  </a:cubicBez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72"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cubicBezTo>
                    <a:pt x="120000" y="120000"/>
                    <a:pt x="120000" y="107438"/>
                    <a:pt x="120000" y="107438"/>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400" name="Shape 400"/>
            <p:cNvSpPr/>
            <p:nvPr/>
          </p:nvSpPr>
          <p:spPr>
            <a:xfrm>
              <a:off x="89694" y="0"/>
              <a:ext cx="296147" cy="138821"/>
            </a:xfrm>
            <a:custGeom>
              <a:avLst/>
              <a:gdLst/>
              <a:ahLst/>
              <a:cxnLst/>
              <a:rect l="0" t="0" r="0" b="0"/>
              <a:pathLst>
                <a:path w="120000" h="120000" extrusionOk="0">
                  <a:moveTo>
                    <a:pt x="62961" y="89417"/>
                  </a:moveTo>
                  <a:cubicBezTo>
                    <a:pt x="64588" y="85954"/>
                    <a:pt x="66872"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401" name="Shape 401"/>
            <p:cNvSpPr/>
            <p:nvPr/>
          </p:nvSpPr>
          <p:spPr>
            <a:xfrm>
              <a:off x="574052" y="143513"/>
              <a:ext cx="484360" cy="342827"/>
            </a:xfrm>
            <a:custGeom>
              <a:avLst/>
              <a:gdLst/>
              <a:ahLst/>
              <a:cxnLst/>
              <a:rect l="0" t="0" r="0" b="0"/>
              <a:pathLst>
                <a:path w="120000" h="120000" extrusionOk="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402" name="Shape 402"/>
            <p:cNvSpPr/>
            <p:nvPr/>
          </p:nvSpPr>
          <p:spPr>
            <a:xfrm>
              <a:off x="663747" y="0"/>
              <a:ext cx="296147" cy="138821"/>
            </a:xfrm>
            <a:custGeom>
              <a:avLst/>
              <a:gdLst/>
              <a:ahLst/>
              <a:cxnLst/>
              <a:rect l="0" t="0" r="0" b="0"/>
              <a:pathLst>
                <a:path w="120000" h="120000" extrusionOk="0">
                  <a:moveTo>
                    <a:pt x="62961" y="89417"/>
                  </a:moveTo>
                  <a:cubicBezTo>
                    <a:pt x="64583" y="85954"/>
                    <a:pt x="66888"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403" name="Shape 403"/>
            <p:cNvSpPr/>
            <p:nvPr/>
          </p:nvSpPr>
          <p:spPr>
            <a:xfrm>
              <a:off x="358782" y="574054"/>
              <a:ext cx="296146" cy="138842"/>
            </a:xfrm>
            <a:custGeom>
              <a:avLst/>
              <a:gdLst/>
              <a:ahLst/>
              <a:cxnLst/>
              <a:rect l="0" t="0" r="0" b="0"/>
              <a:pathLst>
                <a:path w="120000" h="120000" extrusionOk="0">
                  <a:moveTo>
                    <a:pt x="0" y="97534"/>
                  </a:moveTo>
                  <a:lnTo>
                    <a:pt x="550" y="95866"/>
                  </a:lnTo>
                  <a:cubicBezTo>
                    <a:pt x="12461" y="113812"/>
                    <a:pt x="47005" y="123410"/>
                    <a:pt x="62961" y="89404"/>
                  </a:cubicBezTo>
                  <a:cubicBezTo>
                    <a:pt x="64588" y="85936"/>
                    <a:pt x="66872" y="84279"/>
                    <a:pt x="69161" y="85027"/>
                  </a:cubicBezTo>
                  <a:cubicBezTo>
                    <a:pt x="71433" y="85736"/>
                    <a:pt x="73416" y="88707"/>
                    <a:pt x="74505" y="93026"/>
                  </a:cubicBezTo>
                  <a:cubicBezTo>
                    <a:pt x="77622" y="105407"/>
                    <a:pt x="86361" y="114960"/>
                    <a:pt x="97872" y="118577"/>
                  </a:cubicBezTo>
                  <a:cubicBezTo>
                    <a:pt x="107744" y="121714"/>
                    <a:pt x="116044" y="119177"/>
                    <a:pt x="120000" y="115606"/>
                  </a:cubicBezTo>
                  <a:cubicBezTo>
                    <a:pt x="114361" y="49798"/>
                    <a:pt x="89138" y="0"/>
                    <a:pt x="58933" y="0"/>
                  </a:cubicBezTo>
                  <a:cubicBezTo>
                    <a:pt x="31577" y="0"/>
                    <a:pt x="8327" y="40914"/>
                    <a:pt x="0" y="97534"/>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404" name="Shape 404"/>
            <p:cNvSpPr/>
            <p:nvPr/>
          </p:nvSpPr>
          <p:spPr>
            <a:xfrm>
              <a:off x="269086" y="717566"/>
              <a:ext cx="484360" cy="342827"/>
            </a:xfrm>
            <a:custGeom>
              <a:avLst/>
              <a:gdLst/>
              <a:ahLst/>
              <a:cxnLst/>
              <a:rect l="0" t="0" r="0" b="0"/>
              <a:pathLst>
                <a:path w="120000" h="120000" extrusionOk="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05"/>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405" name="Shape 405"/>
            <p:cNvSpPr/>
            <p:nvPr/>
          </p:nvSpPr>
          <p:spPr>
            <a:xfrm>
              <a:off x="143514" y="520235"/>
              <a:ext cx="148968" cy="148980"/>
            </a:xfrm>
            <a:custGeom>
              <a:avLst/>
              <a:gdLst/>
              <a:ahLst/>
              <a:cxnLst/>
              <a:rect l="0" t="0" r="0" b="0"/>
              <a:pathLst>
                <a:path w="120000" h="120000" extrusionOk="0">
                  <a:moveTo>
                    <a:pt x="115769" y="115767"/>
                  </a:moveTo>
                  <a:cubicBezTo>
                    <a:pt x="121415" y="110124"/>
                    <a:pt x="121415" y="100978"/>
                    <a:pt x="115769" y="95335"/>
                  </a:cubicBezTo>
                  <a:lnTo>
                    <a:pt x="24667" y="4232"/>
                  </a:lnTo>
                  <a:cubicBezTo>
                    <a:pt x="19026" y="-1410"/>
                    <a:pt x="9882" y="-1410"/>
                    <a:pt x="4236" y="4232"/>
                  </a:cubicBezTo>
                  <a:cubicBezTo>
                    <a:pt x="-1410" y="9875"/>
                    <a:pt x="-1410" y="19021"/>
                    <a:pt x="4236" y="24664"/>
                  </a:cubicBezTo>
                  <a:lnTo>
                    <a:pt x="95338" y="115767"/>
                  </a:lnTo>
                  <a:cubicBezTo>
                    <a:pt x="98158" y="118589"/>
                    <a:pt x="101854" y="120000"/>
                    <a:pt x="105556" y="120000"/>
                  </a:cubicBezTo>
                  <a:cubicBezTo>
                    <a:pt x="109252" y="120000"/>
                    <a:pt x="112948" y="118589"/>
                    <a:pt x="115769" y="115767"/>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406" name="Shape 406"/>
            <p:cNvSpPr/>
            <p:nvPr/>
          </p:nvSpPr>
          <p:spPr>
            <a:xfrm>
              <a:off x="753447" y="520235"/>
              <a:ext cx="148970" cy="148980"/>
            </a:xfrm>
            <a:custGeom>
              <a:avLst/>
              <a:gdLst/>
              <a:ahLst/>
              <a:cxnLst/>
              <a:rect l="0" t="0" r="0" b="0"/>
              <a:pathLst>
                <a:path w="120000" h="120000" extrusionOk="0">
                  <a:moveTo>
                    <a:pt x="95333" y="4232"/>
                  </a:moveTo>
                  <a:lnTo>
                    <a:pt x="4236" y="95335"/>
                  </a:lnTo>
                  <a:cubicBezTo>
                    <a:pt x="-1410" y="100978"/>
                    <a:pt x="-1410" y="110124"/>
                    <a:pt x="4236" y="115767"/>
                  </a:cubicBezTo>
                  <a:cubicBezTo>
                    <a:pt x="7056" y="118589"/>
                    <a:pt x="10752" y="120000"/>
                    <a:pt x="14448" y="120000"/>
                  </a:cubicBezTo>
                  <a:cubicBezTo>
                    <a:pt x="18150" y="120000"/>
                    <a:pt x="21846" y="118589"/>
                    <a:pt x="24666" y="115767"/>
                  </a:cubicBezTo>
                  <a:lnTo>
                    <a:pt x="115763" y="24664"/>
                  </a:lnTo>
                  <a:cubicBezTo>
                    <a:pt x="121410" y="19021"/>
                    <a:pt x="121410" y="9875"/>
                    <a:pt x="115763" y="4232"/>
                  </a:cubicBezTo>
                  <a:cubicBezTo>
                    <a:pt x="110123" y="-1410"/>
                    <a:pt x="100974" y="-1410"/>
                    <a:pt x="95333" y="4232"/>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grpSp>
      <p:grpSp>
        <p:nvGrpSpPr>
          <p:cNvPr id="407" name="Shape 407"/>
          <p:cNvGrpSpPr/>
          <p:nvPr/>
        </p:nvGrpSpPr>
        <p:grpSpPr>
          <a:xfrm>
            <a:off x="4336168" y="1165014"/>
            <a:ext cx="489769" cy="647413"/>
            <a:chOff x="5364076" y="1265819"/>
            <a:chExt cx="2297924" cy="3037561"/>
          </a:xfrm>
        </p:grpSpPr>
        <p:sp>
          <p:nvSpPr>
            <p:cNvPr id="408" name="Shape 408"/>
            <p:cNvSpPr/>
            <p:nvPr/>
          </p:nvSpPr>
          <p:spPr>
            <a:xfrm>
              <a:off x="5364076" y="2233417"/>
              <a:ext cx="2297924" cy="2069962"/>
            </a:xfrm>
            <a:custGeom>
              <a:avLst/>
              <a:gdLst/>
              <a:ahLst/>
              <a:cxnLst/>
              <a:rect l="0" t="0" r="0" b="0"/>
              <a:pathLst>
                <a:path w="120000" h="120000" extrusionOk="0">
                  <a:moveTo>
                    <a:pt x="115958" y="115508"/>
                  </a:moveTo>
                  <a:lnTo>
                    <a:pt x="117979" y="115508"/>
                  </a:lnTo>
                  <a:cubicBezTo>
                    <a:pt x="119078" y="115508"/>
                    <a:pt x="119964" y="116493"/>
                    <a:pt x="119964" y="117754"/>
                  </a:cubicBezTo>
                  <a:cubicBezTo>
                    <a:pt x="119964" y="118975"/>
                    <a:pt x="119078" y="119960"/>
                    <a:pt x="117979" y="119960"/>
                  </a:cubicBezTo>
                  <a:lnTo>
                    <a:pt x="113973" y="119960"/>
                  </a:lnTo>
                  <a:lnTo>
                    <a:pt x="93979" y="119960"/>
                  </a:lnTo>
                  <a:lnTo>
                    <a:pt x="81961" y="119960"/>
                  </a:lnTo>
                  <a:lnTo>
                    <a:pt x="37967" y="119960"/>
                  </a:lnTo>
                  <a:lnTo>
                    <a:pt x="25985" y="119960"/>
                  </a:lnTo>
                  <a:lnTo>
                    <a:pt x="6026" y="119960"/>
                  </a:lnTo>
                  <a:lnTo>
                    <a:pt x="2020" y="119960"/>
                  </a:lnTo>
                  <a:cubicBezTo>
                    <a:pt x="921" y="119960"/>
                    <a:pt x="0" y="118975"/>
                    <a:pt x="0" y="117754"/>
                  </a:cubicBezTo>
                  <a:cubicBezTo>
                    <a:pt x="0" y="116493"/>
                    <a:pt x="921" y="115508"/>
                    <a:pt x="2020" y="115508"/>
                  </a:cubicBezTo>
                  <a:lnTo>
                    <a:pt x="4005" y="115508"/>
                  </a:lnTo>
                  <a:lnTo>
                    <a:pt x="4005" y="64451"/>
                  </a:lnTo>
                  <a:cubicBezTo>
                    <a:pt x="4005" y="63230"/>
                    <a:pt x="4892" y="62206"/>
                    <a:pt x="6026" y="62206"/>
                  </a:cubicBezTo>
                  <a:lnTo>
                    <a:pt x="19958" y="62206"/>
                  </a:lnTo>
                  <a:lnTo>
                    <a:pt x="19958" y="55548"/>
                  </a:lnTo>
                  <a:cubicBezTo>
                    <a:pt x="19958" y="54326"/>
                    <a:pt x="20880" y="53342"/>
                    <a:pt x="21979" y="53342"/>
                  </a:cubicBezTo>
                  <a:cubicBezTo>
                    <a:pt x="23078" y="53342"/>
                    <a:pt x="23964" y="54326"/>
                    <a:pt x="23964" y="55548"/>
                  </a:cubicBezTo>
                  <a:lnTo>
                    <a:pt x="23964" y="62206"/>
                  </a:lnTo>
                  <a:lnTo>
                    <a:pt x="25985" y="62206"/>
                  </a:lnTo>
                  <a:cubicBezTo>
                    <a:pt x="27084" y="62206"/>
                    <a:pt x="27970" y="63230"/>
                    <a:pt x="27970" y="64451"/>
                  </a:cubicBezTo>
                  <a:lnTo>
                    <a:pt x="27970" y="115508"/>
                  </a:lnTo>
                  <a:lnTo>
                    <a:pt x="35982" y="115508"/>
                  </a:lnTo>
                  <a:lnTo>
                    <a:pt x="35982" y="15561"/>
                  </a:lnTo>
                  <a:cubicBezTo>
                    <a:pt x="35982" y="14340"/>
                    <a:pt x="36868" y="13315"/>
                    <a:pt x="37967" y="13315"/>
                  </a:cubicBezTo>
                  <a:lnTo>
                    <a:pt x="47964" y="13315"/>
                  </a:lnTo>
                  <a:lnTo>
                    <a:pt x="47964" y="2206"/>
                  </a:lnTo>
                  <a:cubicBezTo>
                    <a:pt x="47964" y="984"/>
                    <a:pt x="48850" y="0"/>
                    <a:pt x="49985" y="0"/>
                  </a:cubicBezTo>
                  <a:lnTo>
                    <a:pt x="69979" y="0"/>
                  </a:lnTo>
                  <a:cubicBezTo>
                    <a:pt x="71078" y="0"/>
                    <a:pt x="71964" y="984"/>
                    <a:pt x="71964" y="2206"/>
                  </a:cubicBezTo>
                  <a:lnTo>
                    <a:pt x="71964" y="13315"/>
                  </a:lnTo>
                  <a:lnTo>
                    <a:pt x="81961" y="13315"/>
                  </a:lnTo>
                  <a:cubicBezTo>
                    <a:pt x="83060" y="13315"/>
                    <a:pt x="83982" y="14340"/>
                    <a:pt x="83982" y="15561"/>
                  </a:cubicBezTo>
                  <a:lnTo>
                    <a:pt x="83982" y="115508"/>
                  </a:lnTo>
                  <a:lnTo>
                    <a:pt x="91958" y="115508"/>
                  </a:lnTo>
                  <a:lnTo>
                    <a:pt x="91958" y="64451"/>
                  </a:lnTo>
                  <a:cubicBezTo>
                    <a:pt x="91958" y="63230"/>
                    <a:pt x="92844" y="62206"/>
                    <a:pt x="93979" y="62206"/>
                  </a:cubicBezTo>
                  <a:lnTo>
                    <a:pt x="95964" y="62206"/>
                  </a:lnTo>
                  <a:lnTo>
                    <a:pt x="95964" y="55548"/>
                  </a:lnTo>
                  <a:cubicBezTo>
                    <a:pt x="95964" y="54326"/>
                    <a:pt x="96850" y="53342"/>
                    <a:pt x="97949" y="53342"/>
                  </a:cubicBezTo>
                  <a:cubicBezTo>
                    <a:pt x="99084" y="53342"/>
                    <a:pt x="99970" y="54326"/>
                    <a:pt x="99970" y="55548"/>
                  </a:cubicBezTo>
                  <a:lnTo>
                    <a:pt x="99970" y="62206"/>
                  </a:lnTo>
                  <a:lnTo>
                    <a:pt x="113973" y="62206"/>
                  </a:lnTo>
                  <a:cubicBezTo>
                    <a:pt x="115072" y="62206"/>
                    <a:pt x="115958" y="63230"/>
                    <a:pt x="115958" y="64451"/>
                  </a:cubicBezTo>
                  <a:lnTo>
                    <a:pt x="115958" y="115508"/>
                  </a:lnTo>
                  <a:close/>
                  <a:moveTo>
                    <a:pt x="45979" y="97780"/>
                  </a:moveTo>
                  <a:lnTo>
                    <a:pt x="73949" y="97780"/>
                  </a:lnTo>
                  <a:cubicBezTo>
                    <a:pt x="75084" y="97780"/>
                    <a:pt x="75970" y="96795"/>
                    <a:pt x="75970" y="95574"/>
                  </a:cubicBezTo>
                  <a:cubicBezTo>
                    <a:pt x="75970" y="94313"/>
                    <a:pt x="75084" y="93328"/>
                    <a:pt x="73949" y="93328"/>
                  </a:cubicBezTo>
                  <a:lnTo>
                    <a:pt x="45979" y="93328"/>
                  </a:lnTo>
                  <a:cubicBezTo>
                    <a:pt x="44880" y="93328"/>
                    <a:pt x="43958" y="94313"/>
                    <a:pt x="43958" y="95574"/>
                  </a:cubicBezTo>
                  <a:cubicBezTo>
                    <a:pt x="43958" y="96795"/>
                    <a:pt x="44880" y="97780"/>
                    <a:pt x="45979" y="97780"/>
                  </a:cubicBezTo>
                  <a:close/>
                  <a:moveTo>
                    <a:pt x="45979" y="84425"/>
                  </a:moveTo>
                  <a:lnTo>
                    <a:pt x="73949" y="84425"/>
                  </a:lnTo>
                  <a:cubicBezTo>
                    <a:pt x="75084" y="84425"/>
                    <a:pt x="75970" y="83440"/>
                    <a:pt x="75970" y="82219"/>
                  </a:cubicBezTo>
                  <a:cubicBezTo>
                    <a:pt x="75970" y="80998"/>
                    <a:pt x="75084" y="80013"/>
                    <a:pt x="73949" y="80013"/>
                  </a:cubicBezTo>
                  <a:lnTo>
                    <a:pt x="45979" y="80013"/>
                  </a:lnTo>
                  <a:cubicBezTo>
                    <a:pt x="44880" y="80013"/>
                    <a:pt x="43958" y="80998"/>
                    <a:pt x="43958" y="82219"/>
                  </a:cubicBezTo>
                  <a:cubicBezTo>
                    <a:pt x="43958" y="83440"/>
                    <a:pt x="44880" y="84425"/>
                    <a:pt x="45979" y="84425"/>
                  </a:cubicBezTo>
                  <a:close/>
                  <a:moveTo>
                    <a:pt x="45979" y="71109"/>
                  </a:moveTo>
                  <a:lnTo>
                    <a:pt x="73949" y="71109"/>
                  </a:lnTo>
                  <a:cubicBezTo>
                    <a:pt x="75084" y="71109"/>
                    <a:pt x="75970" y="70124"/>
                    <a:pt x="75970" y="68903"/>
                  </a:cubicBezTo>
                  <a:cubicBezTo>
                    <a:pt x="75970" y="67642"/>
                    <a:pt x="75084" y="66657"/>
                    <a:pt x="73949" y="66657"/>
                  </a:cubicBezTo>
                  <a:lnTo>
                    <a:pt x="45979" y="66657"/>
                  </a:lnTo>
                  <a:cubicBezTo>
                    <a:pt x="44880" y="66657"/>
                    <a:pt x="43958" y="67642"/>
                    <a:pt x="43958" y="68903"/>
                  </a:cubicBezTo>
                  <a:cubicBezTo>
                    <a:pt x="43958" y="70124"/>
                    <a:pt x="44880" y="71109"/>
                    <a:pt x="45979" y="71109"/>
                  </a:cubicBezTo>
                  <a:close/>
                  <a:moveTo>
                    <a:pt x="45979" y="57793"/>
                  </a:moveTo>
                  <a:lnTo>
                    <a:pt x="73949" y="57793"/>
                  </a:lnTo>
                  <a:cubicBezTo>
                    <a:pt x="75084" y="57793"/>
                    <a:pt x="75970" y="56769"/>
                    <a:pt x="75970" y="55548"/>
                  </a:cubicBezTo>
                  <a:cubicBezTo>
                    <a:pt x="75970" y="54326"/>
                    <a:pt x="75084" y="53342"/>
                    <a:pt x="73949" y="53342"/>
                  </a:cubicBezTo>
                  <a:lnTo>
                    <a:pt x="45979" y="53342"/>
                  </a:lnTo>
                  <a:cubicBezTo>
                    <a:pt x="44880" y="53342"/>
                    <a:pt x="43958" y="54326"/>
                    <a:pt x="43958" y="55548"/>
                  </a:cubicBezTo>
                  <a:cubicBezTo>
                    <a:pt x="43958" y="56769"/>
                    <a:pt x="44880" y="57793"/>
                    <a:pt x="45979" y="57793"/>
                  </a:cubicBezTo>
                  <a:close/>
                  <a:moveTo>
                    <a:pt x="45979" y="44438"/>
                  </a:moveTo>
                  <a:lnTo>
                    <a:pt x="73949" y="44438"/>
                  </a:lnTo>
                  <a:cubicBezTo>
                    <a:pt x="75084" y="44438"/>
                    <a:pt x="75970" y="43453"/>
                    <a:pt x="75970" y="42232"/>
                  </a:cubicBezTo>
                  <a:cubicBezTo>
                    <a:pt x="75970" y="41011"/>
                    <a:pt x="75084" y="39986"/>
                    <a:pt x="73949" y="39986"/>
                  </a:cubicBezTo>
                  <a:lnTo>
                    <a:pt x="45979" y="39986"/>
                  </a:lnTo>
                  <a:cubicBezTo>
                    <a:pt x="44880" y="39986"/>
                    <a:pt x="43958" y="41011"/>
                    <a:pt x="43958" y="42232"/>
                  </a:cubicBezTo>
                  <a:cubicBezTo>
                    <a:pt x="43958" y="43453"/>
                    <a:pt x="44880" y="44438"/>
                    <a:pt x="45979" y="44438"/>
                  </a:cubicBezTo>
                  <a:close/>
                  <a:moveTo>
                    <a:pt x="45979" y="31122"/>
                  </a:moveTo>
                  <a:lnTo>
                    <a:pt x="73949" y="31122"/>
                  </a:lnTo>
                  <a:cubicBezTo>
                    <a:pt x="75084" y="31122"/>
                    <a:pt x="75970" y="30098"/>
                    <a:pt x="75970" y="28877"/>
                  </a:cubicBezTo>
                  <a:cubicBezTo>
                    <a:pt x="75970" y="27655"/>
                    <a:pt x="75084" y="26671"/>
                    <a:pt x="73949" y="26671"/>
                  </a:cubicBezTo>
                  <a:lnTo>
                    <a:pt x="45979" y="26671"/>
                  </a:lnTo>
                  <a:cubicBezTo>
                    <a:pt x="44880" y="26671"/>
                    <a:pt x="43958" y="27655"/>
                    <a:pt x="43958" y="28877"/>
                  </a:cubicBezTo>
                  <a:cubicBezTo>
                    <a:pt x="43958" y="30098"/>
                    <a:pt x="44880" y="31122"/>
                    <a:pt x="45979" y="31122"/>
                  </a:cubicBezTo>
                  <a:close/>
                </a:path>
              </a:pathLst>
            </a:custGeom>
            <a:solidFill>
              <a:srgbClr val="919191"/>
            </a:solidFill>
            <a:ln>
              <a:noFill/>
            </a:ln>
          </p:spPr>
          <p:txBody>
            <a:bodyPr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nvGrpSpPr>
            <p:cNvPr id="409" name="Shape 409"/>
            <p:cNvGrpSpPr/>
            <p:nvPr/>
          </p:nvGrpSpPr>
          <p:grpSpPr>
            <a:xfrm>
              <a:off x="6085158" y="1265819"/>
              <a:ext cx="849767" cy="979541"/>
              <a:chOff x="5498660" y="1265820"/>
              <a:chExt cx="158601" cy="182822"/>
            </a:xfrm>
          </p:grpSpPr>
          <p:sp>
            <p:nvSpPr>
              <p:cNvPr id="410" name="Shape 410"/>
              <p:cNvSpPr/>
              <p:nvPr/>
            </p:nvSpPr>
            <p:spPr>
              <a:xfrm>
                <a:off x="5599183" y="1297692"/>
                <a:ext cx="21220" cy="72124"/>
              </a:xfrm>
              <a:custGeom>
                <a:avLst/>
                <a:gdLst/>
                <a:ahLst/>
                <a:cxnLst/>
                <a:rect l="0" t="0" r="0" b="0"/>
                <a:pathLst>
                  <a:path w="120000" h="120000" extrusionOk="0">
                    <a:moveTo>
                      <a:pt x="0" y="119788"/>
                    </a:moveTo>
                    <a:cubicBezTo>
                      <a:pt x="71715" y="107535"/>
                      <a:pt x="119289" y="84507"/>
                      <a:pt x="119289" y="58098"/>
                    </a:cubicBezTo>
                    <a:cubicBezTo>
                      <a:pt x="119289" y="34225"/>
                      <a:pt x="79526" y="12887"/>
                      <a:pt x="18461" y="0"/>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411" name="Shape 411"/>
              <p:cNvSpPr/>
              <p:nvPr/>
            </p:nvSpPr>
            <p:spPr>
              <a:xfrm>
                <a:off x="5535521" y="1297692"/>
                <a:ext cx="21220" cy="72124"/>
              </a:xfrm>
              <a:custGeom>
                <a:avLst/>
                <a:gdLst/>
                <a:ahLst/>
                <a:cxnLst/>
                <a:rect l="0" t="0" r="0" b="0"/>
                <a:pathLst>
                  <a:path w="120000" h="120000" extrusionOk="0">
                    <a:moveTo>
                      <a:pt x="101538" y="0"/>
                    </a:moveTo>
                    <a:cubicBezTo>
                      <a:pt x="39763" y="12887"/>
                      <a:pt x="0" y="34225"/>
                      <a:pt x="0" y="58098"/>
                    </a:cubicBezTo>
                    <a:cubicBezTo>
                      <a:pt x="0" y="84507"/>
                      <a:pt x="47573" y="107535"/>
                      <a:pt x="119289" y="119788"/>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412" name="Shape 412"/>
              <p:cNvSpPr/>
              <p:nvPr/>
            </p:nvSpPr>
            <p:spPr>
              <a:xfrm>
                <a:off x="5608676" y="1281479"/>
                <a:ext cx="30714" cy="104552"/>
              </a:xfrm>
              <a:custGeom>
                <a:avLst/>
                <a:gdLst/>
                <a:ahLst/>
                <a:cxnLst/>
                <a:rect l="0" t="0" r="0" b="0"/>
                <a:pathLst>
                  <a:path w="120000" h="120000" extrusionOk="0">
                    <a:moveTo>
                      <a:pt x="0" y="119854"/>
                    </a:moveTo>
                    <a:cubicBezTo>
                      <a:pt x="71604" y="107621"/>
                      <a:pt x="119506" y="84757"/>
                      <a:pt x="119506" y="58543"/>
                    </a:cubicBezTo>
                    <a:cubicBezTo>
                      <a:pt x="119506" y="34223"/>
                      <a:pt x="77530" y="12669"/>
                      <a:pt x="13827" y="0"/>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413" name="Shape 413"/>
              <p:cNvSpPr/>
              <p:nvPr/>
            </p:nvSpPr>
            <p:spPr>
              <a:xfrm>
                <a:off x="5516532" y="1281479"/>
                <a:ext cx="30714" cy="104552"/>
              </a:xfrm>
              <a:custGeom>
                <a:avLst/>
                <a:gdLst/>
                <a:ahLst/>
                <a:cxnLst/>
                <a:rect l="0" t="0" r="0" b="0"/>
                <a:pathLst>
                  <a:path w="120000" h="120000" extrusionOk="0">
                    <a:moveTo>
                      <a:pt x="106721" y="0"/>
                    </a:moveTo>
                    <a:cubicBezTo>
                      <a:pt x="42295" y="12639"/>
                      <a:pt x="0" y="34285"/>
                      <a:pt x="0" y="58692"/>
                    </a:cubicBezTo>
                    <a:cubicBezTo>
                      <a:pt x="0" y="84842"/>
                      <a:pt x="47704" y="107651"/>
                      <a:pt x="119508" y="119854"/>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414" name="Shape 414"/>
              <p:cNvSpPr/>
              <p:nvPr/>
            </p:nvSpPr>
            <p:spPr>
              <a:xfrm>
                <a:off x="5617612" y="1265820"/>
                <a:ext cx="39650" cy="136420"/>
              </a:xfrm>
              <a:custGeom>
                <a:avLst/>
                <a:gdLst/>
                <a:ahLst/>
                <a:cxnLst/>
                <a:rect l="0" t="0" r="0" b="0"/>
                <a:pathLst>
                  <a:path w="120000" h="120000" extrusionOk="0">
                    <a:moveTo>
                      <a:pt x="0" y="119888"/>
                    </a:moveTo>
                    <a:cubicBezTo>
                      <a:pt x="71619" y="107709"/>
                      <a:pt x="119619" y="85027"/>
                      <a:pt x="119619" y="58994"/>
                    </a:cubicBezTo>
                    <a:cubicBezTo>
                      <a:pt x="119619" y="34301"/>
                      <a:pt x="75809" y="12513"/>
                      <a:pt x="9904" y="0"/>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415" name="Shape 415"/>
              <p:cNvSpPr/>
              <p:nvPr/>
            </p:nvSpPr>
            <p:spPr>
              <a:xfrm>
                <a:off x="5498660" y="1265824"/>
                <a:ext cx="39649" cy="136420"/>
              </a:xfrm>
              <a:custGeom>
                <a:avLst/>
                <a:gdLst/>
                <a:ahLst/>
                <a:cxnLst/>
                <a:rect l="0" t="0" r="0" b="0"/>
                <a:pathLst>
                  <a:path w="120000" h="120000" extrusionOk="0">
                    <a:moveTo>
                      <a:pt x="109714" y="0"/>
                    </a:moveTo>
                    <a:cubicBezTo>
                      <a:pt x="43809" y="12513"/>
                      <a:pt x="0" y="34301"/>
                      <a:pt x="0" y="58994"/>
                    </a:cubicBezTo>
                    <a:cubicBezTo>
                      <a:pt x="0" y="85027"/>
                      <a:pt x="48380" y="107709"/>
                      <a:pt x="119619" y="119888"/>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cxnSp>
            <p:nvCxnSpPr>
              <p:cNvPr id="416" name="Shape 416"/>
              <p:cNvCxnSpPr/>
              <p:nvPr/>
            </p:nvCxnSpPr>
            <p:spPr>
              <a:xfrm>
                <a:off x="5577960" y="1333469"/>
                <a:ext cx="558" cy="115173"/>
              </a:xfrm>
              <a:prstGeom prst="straightConnector1">
                <a:avLst/>
              </a:prstGeom>
              <a:solidFill>
                <a:srgbClr val="919191"/>
              </a:solidFill>
              <a:ln w="20875" cap="rnd" cmpd="sng">
                <a:solidFill>
                  <a:schemeClr val="dk2"/>
                </a:solidFill>
                <a:prstDash val="solid"/>
                <a:miter/>
                <a:headEnd type="none" w="med" len="med"/>
                <a:tailEnd type="none" w="med" len="med"/>
              </a:ln>
            </p:spPr>
          </p:cxnSp>
          <p:sp>
            <p:nvSpPr>
              <p:cNvPr id="417" name="Shape 417"/>
              <p:cNvSpPr/>
              <p:nvPr/>
            </p:nvSpPr>
            <p:spPr>
              <a:xfrm>
                <a:off x="5563467" y="1319473"/>
                <a:ext cx="29039" cy="29072"/>
              </a:xfrm>
              <a:custGeom>
                <a:avLst/>
                <a:gdLst/>
                <a:ahLst/>
                <a:cxnLst/>
                <a:rect l="0" t="0" r="0" b="0"/>
                <a:pathLst>
                  <a:path w="120000" h="120000" extrusionOk="0">
                    <a:moveTo>
                      <a:pt x="59999" y="119473"/>
                    </a:moveTo>
                    <a:cubicBezTo>
                      <a:pt x="26842" y="119473"/>
                      <a:pt x="0" y="92105"/>
                      <a:pt x="0" y="59473"/>
                    </a:cubicBezTo>
                    <a:cubicBezTo>
                      <a:pt x="0" y="26315"/>
                      <a:pt x="26842" y="0"/>
                      <a:pt x="59999" y="0"/>
                    </a:cubicBezTo>
                    <a:cubicBezTo>
                      <a:pt x="92631" y="0"/>
                      <a:pt x="119473" y="26315"/>
                      <a:pt x="119473" y="59473"/>
                    </a:cubicBezTo>
                    <a:cubicBezTo>
                      <a:pt x="119473" y="92105"/>
                      <a:pt x="92631" y="119473"/>
                      <a:pt x="59999" y="119473"/>
                    </a:cubicBezTo>
                  </a:path>
                </a:pathLst>
              </a:custGeom>
              <a:solidFill>
                <a:srgbClr val="919191"/>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cxnSp>
        <p:nvCxnSpPr>
          <p:cNvPr id="418" name="Shape 418"/>
          <p:cNvCxnSpPr/>
          <p:nvPr/>
        </p:nvCxnSpPr>
        <p:spPr>
          <a:xfrm flipH="1">
            <a:off x="5094162" y="1893200"/>
            <a:ext cx="2098257" cy="1633737"/>
          </a:xfrm>
          <a:prstGeom prst="straightConnector1">
            <a:avLst/>
          </a:prstGeom>
          <a:noFill/>
          <a:ln w="9525" cap="flat" cmpd="sng">
            <a:solidFill>
              <a:schemeClr val="lt2"/>
            </a:solidFill>
            <a:prstDash val="dash"/>
            <a:round/>
            <a:headEnd type="triangle" w="lg" len="lg"/>
            <a:tailEnd type="triangle" w="lg" len="lg"/>
          </a:ln>
        </p:spPr>
      </p:cxnSp>
      <p:cxnSp>
        <p:nvCxnSpPr>
          <p:cNvPr id="419" name="Shape 419"/>
          <p:cNvCxnSpPr/>
          <p:nvPr/>
        </p:nvCxnSpPr>
        <p:spPr>
          <a:xfrm>
            <a:off x="1727099" y="1935625"/>
            <a:ext cx="2357985" cy="1663030"/>
          </a:xfrm>
          <a:prstGeom prst="straightConnector1">
            <a:avLst/>
          </a:prstGeom>
          <a:noFill/>
          <a:ln w="9525" cap="flat" cmpd="sng">
            <a:solidFill>
              <a:schemeClr val="lt2"/>
            </a:solidFill>
            <a:prstDash val="dash"/>
            <a:round/>
            <a:headEnd type="triangle" w="lg" len="lg"/>
            <a:tailEnd type="triangle" w="lg" len="lg"/>
          </a:ln>
        </p:spPr>
      </p:cxnSp>
      <p:cxnSp>
        <p:nvCxnSpPr>
          <p:cNvPr id="420" name="Shape 420"/>
          <p:cNvCxnSpPr/>
          <p:nvPr/>
        </p:nvCxnSpPr>
        <p:spPr>
          <a:xfrm>
            <a:off x="4545300" y="2377628"/>
            <a:ext cx="20936" cy="1093544"/>
          </a:xfrm>
          <a:prstGeom prst="straightConnector1">
            <a:avLst/>
          </a:prstGeom>
          <a:noFill/>
          <a:ln w="9525" cap="flat" cmpd="sng">
            <a:solidFill>
              <a:schemeClr val="lt2"/>
            </a:solidFill>
            <a:prstDash val="dash"/>
            <a:round/>
            <a:headEnd type="triangle" w="lg" len="lg"/>
            <a:tailEnd type="triangle" w="lg" len="lg"/>
          </a:ln>
        </p:spPr>
      </p:cxnSp>
      <p:grpSp>
        <p:nvGrpSpPr>
          <p:cNvPr id="421" name="Shape 421"/>
          <p:cNvGrpSpPr/>
          <p:nvPr/>
        </p:nvGrpSpPr>
        <p:grpSpPr>
          <a:xfrm>
            <a:off x="4870335" y="1492584"/>
            <a:ext cx="223826" cy="466292"/>
            <a:chOff x="5129212" y="3392487"/>
            <a:chExt cx="142875" cy="244475"/>
          </a:xfrm>
        </p:grpSpPr>
        <p:sp>
          <p:nvSpPr>
            <p:cNvPr id="422" name="Shape 422"/>
            <p:cNvSpPr/>
            <p:nvPr/>
          </p:nvSpPr>
          <p:spPr>
            <a:xfrm>
              <a:off x="5129212" y="3443287"/>
              <a:ext cx="142875" cy="142875"/>
            </a:xfrm>
            <a:custGeom>
              <a:avLst/>
              <a:gdLst/>
              <a:ahLst/>
              <a:cxnLst/>
              <a:rect l="0" t="0" r="0" b="0"/>
              <a:pathLst>
                <a:path w="120000" h="120000" extrusionOk="0">
                  <a:moveTo>
                    <a:pt x="59999" y="119696"/>
                  </a:moveTo>
                  <a:lnTo>
                    <a:pt x="0" y="119696"/>
                  </a:lnTo>
                  <a:lnTo>
                    <a:pt x="0" y="0"/>
                  </a:lnTo>
                  <a:lnTo>
                    <a:pt x="119696" y="0"/>
                  </a:lnTo>
                  <a:lnTo>
                    <a:pt x="119696" y="119696"/>
                  </a:lnTo>
                  <a:lnTo>
                    <a:pt x="59999" y="119696"/>
                  </a:ln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423" name="Shape 423"/>
            <p:cNvSpPr/>
            <p:nvPr/>
          </p:nvSpPr>
          <p:spPr>
            <a:xfrm>
              <a:off x="5129212" y="3392487"/>
              <a:ext cx="142875" cy="41275"/>
            </a:xfrm>
            <a:custGeom>
              <a:avLst/>
              <a:gdLst/>
              <a:ahLst/>
              <a:cxnLst/>
              <a:rect l="0" t="0" r="0" b="0"/>
              <a:pathLst>
                <a:path w="120000" h="120000" extrusionOk="0">
                  <a:moveTo>
                    <a:pt x="119696" y="118947"/>
                  </a:moveTo>
                  <a:lnTo>
                    <a:pt x="119696" y="74736"/>
                  </a:lnTo>
                  <a:cubicBezTo>
                    <a:pt x="119696" y="32631"/>
                    <a:pt x="110303" y="0"/>
                    <a:pt x="98484" y="0"/>
                  </a:cubicBezTo>
                  <a:lnTo>
                    <a:pt x="21515" y="0"/>
                  </a:lnTo>
                  <a:cubicBezTo>
                    <a:pt x="9393" y="0"/>
                    <a:pt x="0" y="32631"/>
                    <a:pt x="0" y="74736"/>
                  </a:cubicBezTo>
                  <a:lnTo>
                    <a:pt x="0" y="118947"/>
                  </a:lnTo>
                  <a:lnTo>
                    <a:pt x="119696" y="118947"/>
                  </a:lnTo>
                  <a:close/>
                  <a:moveTo>
                    <a:pt x="59999" y="45263"/>
                  </a:moveTo>
                  <a:cubicBezTo>
                    <a:pt x="64848" y="45263"/>
                    <a:pt x="68484" y="56842"/>
                    <a:pt x="68484" y="74736"/>
                  </a:cubicBezTo>
                  <a:cubicBezTo>
                    <a:pt x="68484" y="92631"/>
                    <a:pt x="65151" y="104210"/>
                    <a:pt x="59999" y="104210"/>
                  </a:cubicBezTo>
                  <a:cubicBezTo>
                    <a:pt x="55151" y="104210"/>
                    <a:pt x="51212" y="92631"/>
                    <a:pt x="51212" y="74736"/>
                  </a:cubicBezTo>
                  <a:cubicBezTo>
                    <a:pt x="51212" y="56842"/>
                    <a:pt x="54848" y="45263"/>
                    <a:pt x="59999" y="45263"/>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424" name="Shape 424"/>
            <p:cNvSpPr/>
            <p:nvPr/>
          </p:nvSpPr>
          <p:spPr>
            <a:xfrm>
              <a:off x="5129212" y="3595687"/>
              <a:ext cx="142875" cy="41275"/>
            </a:xfrm>
            <a:custGeom>
              <a:avLst/>
              <a:gdLst/>
              <a:ahLst/>
              <a:cxnLst/>
              <a:rect l="0" t="0" r="0" b="0"/>
              <a:pathLst>
                <a:path w="120000" h="120000" extrusionOk="0">
                  <a:moveTo>
                    <a:pt x="0" y="0"/>
                  </a:moveTo>
                  <a:lnTo>
                    <a:pt x="0" y="44601"/>
                  </a:lnTo>
                  <a:cubicBezTo>
                    <a:pt x="0" y="86017"/>
                    <a:pt x="9393" y="118938"/>
                    <a:pt x="21515" y="118938"/>
                  </a:cubicBezTo>
                  <a:lnTo>
                    <a:pt x="98484" y="118938"/>
                  </a:lnTo>
                  <a:cubicBezTo>
                    <a:pt x="110303" y="118938"/>
                    <a:pt x="119696" y="86017"/>
                    <a:pt x="119696" y="44601"/>
                  </a:cubicBezTo>
                  <a:lnTo>
                    <a:pt x="119696" y="0"/>
                  </a:lnTo>
                  <a:lnTo>
                    <a:pt x="0" y="0"/>
                  </a:lnTo>
                  <a:close/>
                  <a:moveTo>
                    <a:pt x="81212" y="59469"/>
                  </a:moveTo>
                  <a:lnTo>
                    <a:pt x="38484" y="59469"/>
                  </a:lnTo>
                  <a:cubicBezTo>
                    <a:pt x="36060" y="59469"/>
                    <a:pt x="34242" y="53097"/>
                    <a:pt x="34242" y="44601"/>
                  </a:cubicBezTo>
                  <a:cubicBezTo>
                    <a:pt x="34242" y="35044"/>
                    <a:pt x="36060" y="29734"/>
                    <a:pt x="38484" y="29734"/>
                  </a:cubicBezTo>
                  <a:lnTo>
                    <a:pt x="81212" y="29734"/>
                  </a:lnTo>
                  <a:cubicBezTo>
                    <a:pt x="83939" y="29734"/>
                    <a:pt x="85454" y="35044"/>
                    <a:pt x="85454" y="44601"/>
                  </a:cubicBezTo>
                  <a:cubicBezTo>
                    <a:pt x="85454" y="53097"/>
                    <a:pt x="83939" y="59469"/>
                    <a:pt x="81212" y="59469"/>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sp>
        <p:nvSpPr>
          <p:cNvPr id="425" name="Shape 425"/>
          <p:cNvSpPr txBox="1"/>
          <p:nvPr/>
        </p:nvSpPr>
        <p:spPr>
          <a:xfrm>
            <a:off x="232850" y="682450"/>
            <a:ext cx="8478000" cy="369300"/>
          </a:xfrm>
          <a:prstGeom prst="rect">
            <a:avLst/>
          </a:prstGeom>
          <a:noFill/>
          <a:ln>
            <a:noFill/>
          </a:ln>
        </p:spPr>
        <p:txBody>
          <a:bodyPr lIns="91425" tIns="45700" rIns="91425" bIns="45700" anchor="t" anchorCtr="0">
            <a:noAutofit/>
          </a:bodyPr>
          <a:lstStyle/>
          <a:p>
            <a:pPr marL="0" marR="0" lvl="0" indent="0" algn="ctr" rtl="0">
              <a:spcBef>
                <a:spcPts val="0"/>
              </a:spcBef>
              <a:buNone/>
            </a:pPr>
            <a:r>
              <a:rPr lang="en-US">
                <a:solidFill>
                  <a:schemeClr val="dk1"/>
                </a:solidFill>
                <a:latin typeface="Lato"/>
                <a:ea typeface="Lato"/>
                <a:cs typeface="Lato"/>
                <a:sym typeface="Lato"/>
              </a:rPr>
              <a:t>Total Cost = (Cost of Onboarding + Cost of Management) * # of consumers of your software * Churn</a:t>
            </a:r>
          </a:p>
        </p:txBody>
      </p:sp>
      <p:sp>
        <p:nvSpPr>
          <p:cNvPr id="426" name="Shape 426"/>
          <p:cNvSpPr/>
          <p:nvPr/>
        </p:nvSpPr>
        <p:spPr>
          <a:xfrm>
            <a:off x="3355878" y="2955636"/>
            <a:ext cx="2439939" cy="2058406"/>
          </a:xfrm>
          <a:prstGeom prst="roundRect">
            <a:avLst>
              <a:gd name="adj" fmla="val 16667"/>
            </a:avLst>
          </a:prstGeom>
          <a:solidFill>
            <a:schemeClr val="lt1"/>
          </a:solid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7" name="Shape 427" descr="CF logo.png"/>
          <p:cNvPicPr preferRelativeResize="0"/>
          <p:nvPr/>
        </p:nvPicPr>
        <p:blipFill rotWithShape="1">
          <a:blip r:embed="rId3">
            <a:alphaModFix/>
          </a:blip>
          <a:srcRect/>
          <a:stretch/>
        </p:blipFill>
        <p:spPr>
          <a:xfrm>
            <a:off x="3972648" y="4422569"/>
            <a:ext cx="1258044" cy="552987"/>
          </a:xfrm>
          <a:prstGeom prst="rect">
            <a:avLst/>
          </a:prstGeom>
          <a:noFill/>
          <a:ln>
            <a:noFill/>
          </a:ln>
        </p:spPr>
      </p:pic>
      <p:sp>
        <p:nvSpPr>
          <p:cNvPr id="428" name="Shape 428"/>
          <p:cNvSpPr/>
          <p:nvPr/>
        </p:nvSpPr>
        <p:spPr>
          <a:xfrm>
            <a:off x="3586451" y="3134553"/>
            <a:ext cx="2020665" cy="1084168"/>
          </a:xfrm>
          <a:custGeom>
            <a:avLst/>
            <a:gdLst/>
            <a:ahLst/>
            <a:cxnLst/>
            <a:rect l="0" t="0" r="0" b="0"/>
            <a:pathLst>
              <a:path w="120000" h="120000" extrusionOk="0">
                <a:moveTo>
                  <a:pt x="102565" y="62879"/>
                </a:moveTo>
                <a:cubicBezTo>
                  <a:pt x="112195" y="62879"/>
                  <a:pt x="119975" y="75660"/>
                  <a:pt x="119879" y="91360"/>
                </a:cubicBezTo>
                <a:cubicBezTo>
                  <a:pt x="119879" y="107179"/>
                  <a:pt x="112099" y="119960"/>
                  <a:pt x="102541" y="119960"/>
                </a:cubicBezTo>
                <a:lnTo>
                  <a:pt x="18058" y="119960"/>
                </a:lnTo>
                <a:lnTo>
                  <a:pt x="18058" y="119960"/>
                </a:lnTo>
                <a:cubicBezTo>
                  <a:pt x="17794" y="119960"/>
                  <a:pt x="17578" y="119960"/>
                  <a:pt x="17338" y="119960"/>
                </a:cubicBezTo>
                <a:cubicBezTo>
                  <a:pt x="7780" y="119960"/>
                  <a:pt x="0" y="107179"/>
                  <a:pt x="0" y="91360"/>
                </a:cubicBezTo>
                <a:cubicBezTo>
                  <a:pt x="0" y="76844"/>
                  <a:pt x="6579" y="64891"/>
                  <a:pt x="15129" y="63037"/>
                </a:cubicBezTo>
                <a:cubicBezTo>
                  <a:pt x="15177" y="48678"/>
                  <a:pt x="22357" y="36962"/>
                  <a:pt x="31146" y="36962"/>
                </a:cubicBezTo>
                <a:cubicBezTo>
                  <a:pt x="31218" y="36962"/>
                  <a:pt x="31314" y="36962"/>
                  <a:pt x="31362" y="36962"/>
                </a:cubicBezTo>
                <a:cubicBezTo>
                  <a:pt x="31242" y="35739"/>
                  <a:pt x="31218" y="34477"/>
                  <a:pt x="31218" y="33214"/>
                </a:cubicBezTo>
                <a:cubicBezTo>
                  <a:pt x="31218" y="14871"/>
                  <a:pt x="40320" y="0"/>
                  <a:pt x="51462" y="0"/>
                </a:cubicBezTo>
                <a:cubicBezTo>
                  <a:pt x="60972" y="0"/>
                  <a:pt x="68921" y="10729"/>
                  <a:pt x="71106" y="25285"/>
                </a:cubicBezTo>
                <a:cubicBezTo>
                  <a:pt x="73099" y="24142"/>
                  <a:pt x="75261" y="23471"/>
                  <a:pt x="77470" y="23471"/>
                </a:cubicBezTo>
                <a:cubicBezTo>
                  <a:pt x="87580" y="23471"/>
                  <a:pt x="95841" y="36962"/>
                  <a:pt x="95841" y="53609"/>
                </a:cubicBezTo>
                <a:cubicBezTo>
                  <a:pt x="95841" y="56883"/>
                  <a:pt x="95529" y="59921"/>
                  <a:pt x="94952" y="62879"/>
                </a:cubicBezTo>
                <a:lnTo>
                  <a:pt x="102565" y="62879"/>
                </a:lnTo>
              </a:path>
            </a:pathLst>
          </a:custGeom>
          <a:solidFill>
            <a:schemeClr val="lt1"/>
          </a:solidFill>
          <a:ln w="57150" cap="flat" cmpd="sng">
            <a:solidFill>
              <a:srgbClr val="D3D5D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nvGrpSpPr>
          <p:cNvPr id="429" name="Shape 429"/>
          <p:cNvGrpSpPr/>
          <p:nvPr/>
        </p:nvGrpSpPr>
        <p:grpSpPr>
          <a:xfrm>
            <a:off x="4234582" y="3321472"/>
            <a:ext cx="885035" cy="848022"/>
            <a:chOff x="4303821" y="3333480"/>
            <a:chExt cx="1066461" cy="1021861"/>
          </a:xfrm>
        </p:grpSpPr>
        <p:sp>
          <p:nvSpPr>
            <p:cNvPr id="430" name="Shape 430"/>
            <p:cNvSpPr/>
            <p:nvPr/>
          </p:nvSpPr>
          <p:spPr>
            <a:xfrm>
              <a:off x="4795887" y="3581064"/>
              <a:ext cx="574395" cy="495168"/>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500">
                  <a:solidFill>
                    <a:schemeClr val="dk1"/>
                  </a:solidFill>
                  <a:latin typeface="Arial"/>
                  <a:ea typeface="Arial"/>
                  <a:cs typeface="Arial"/>
                  <a:sym typeface="Arial"/>
                </a:rPr>
                <a:t>APP</a:t>
              </a:r>
            </a:p>
          </p:txBody>
        </p:sp>
        <p:sp>
          <p:nvSpPr>
            <p:cNvPr id="431" name="Shape 431"/>
            <p:cNvSpPr/>
            <p:nvPr/>
          </p:nvSpPr>
          <p:spPr>
            <a:xfrm>
              <a:off x="4303821" y="3333480"/>
              <a:ext cx="574395" cy="495168"/>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500">
                  <a:solidFill>
                    <a:schemeClr val="dk1"/>
                  </a:solidFill>
                  <a:latin typeface="Arial"/>
                  <a:ea typeface="Arial"/>
                  <a:cs typeface="Arial"/>
                  <a:sym typeface="Arial"/>
                </a:rPr>
                <a:t>APP</a:t>
              </a:r>
            </a:p>
          </p:txBody>
        </p:sp>
        <p:sp>
          <p:nvSpPr>
            <p:cNvPr id="432" name="Shape 432"/>
            <p:cNvSpPr/>
            <p:nvPr/>
          </p:nvSpPr>
          <p:spPr>
            <a:xfrm>
              <a:off x="4303821" y="3860173"/>
              <a:ext cx="574395" cy="495168"/>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500">
                  <a:solidFill>
                    <a:schemeClr val="dk1"/>
                  </a:solidFill>
                  <a:latin typeface="Arial"/>
                  <a:ea typeface="Arial"/>
                  <a:cs typeface="Arial"/>
                  <a:sym typeface="Arial"/>
                </a:rPr>
                <a:t>APP</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sldNum" idx="12"/>
          </p:nvPr>
        </p:nvSpPr>
        <p:spPr>
          <a:xfrm>
            <a:off x="8532103" y="4842860"/>
            <a:ext cx="458891"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US" sz="900" b="0" i="0">
                <a:solidFill>
                  <a:srgbClr val="BDBDBD"/>
                </a:solidFill>
                <a:latin typeface="Helvetica Neue"/>
                <a:ea typeface="Helvetica Neue"/>
                <a:cs typeface="Helvetica Neue"/>
                <a:sym typeface="Helvetica Neue"/>
              </a:rPr>
              <a:t>8</a:t>
            </a:fld>
            <a:endParaRPr lang="en-US" sz="900" b="0" i="0">
              <a:solidFill>
                <a:srgbClr val="BDBDBD"/>
              </a:solidFill>
              <a:latin typeface="Helvetica Neue"/>
              <a:ea typeface="Helvetica Neue"/>
              <a:cs typeface="Helvetica Neue"/>
              <a:sym typeface="Helvetica Neue"/>
            </a:endParaRPr>
          </a:p>
        </p:txBody>
      </p:sp>
      <p:sp>
        <p:nvSpPr>
          <p:cNvPr id="439" name="Shape 439"/>
          <p:cNvSpPr txBox="1"/>
          <p:nvPr/>
        </p:nvSpPr>
        <p:spPr>
          <a:xfrm>
            <a:off x="165360" y="143568"/>
            <a:ext cx="8881524" cy="572699"/>
          </a:xfrm>
          <a:prstGeom prst="rect">
            <a:avLst/>
          </a:prstGeom>
          <a:noFill/>
          <a:ln>
            <a:noFill/>
          </a:ln>
        </p:spPr>
        <p:txBody>
          <a:bodyPr lIns="91425" tIns="91425" rIns="91425" bIns="91425" anchor="t" anchorCtr="0">
            <a:noAutofit/>
          </a:bodyPr>
          <a:lstStyle/>
          <a:p>
            <a:pPr marL="0" marR="0" lvl="0" indent="0" algn="l" rtl="0">
              <a:spcBef>
                <a:spcPts val="0"/>
              </a:spcBef>
              <a:buClr>
                <a:srgbClr val="139487"/>
              </a:buClr>
              <a:buSzPct val="25000"/>
              <a:buFont typeface="Arial"/>
              <a:buNone/>
            </a:pPr>
            <a:r>
              <a:rPr lang="en-US" sz="2800" b="1">
                <a:solidFill>
                  <a:srgbClr val="139487"/>
                </a:solidFill>
                <a:latin typeface="Arial"/>
                <a:ea typeface="Arial"/>
                <a:cs typeface="Arial"/>
                <a:sym typeface="Arial"/>
              </a:rPr>
              <a:t>Scale Adoption Of Your Software with Modern APIs</a:t>
            </a:r>
          </a:p>
        </p:txBody>
      </p:sp>
      <p:sp>
        <p:nvSpPr>
          <p:cNvPr id="440" name="Shape 440"/>
          <p:cNvSpPr/>
          <p:nvPr/>
        </p:nvSpPr>
        <p:spPr>
          <a:xfrm>
            <a:off x="391703" y="1668581"/>
            <a:ext cx="1145208" cy="369327"/>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1800" b="1">
                <a:solidFill>
                  <a:schemeClr val="accent3"/>
                </a:solidFill>
                <a:latin typeface="Helvetica Neue"/>
                <a:ea typeface="Helvetica Neue"/>
                <a:cs typeface="Helvetica Neue"/>
                <a:sym typeface="Helvetica Neue"/>
              </a:rPr>
              <a:t>Partners</a:t>
            </a:r>
          </a:p>
        </p:txBody>
      </p:sp>
      <p:sp>
        <p:nvSpPr>
          <p:cNvPr id="441" name="Shape 441"/>
          <p:cNvSpPr/>
          <p:nvPr/>
        </p:nvSpPr>
        <p:spPr>
          <a:xfrm>
            <a:off x="6738571" y="1701985"/>
            <a:ext cx="2127771" cy="369327"/>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1800" b="1">
                <a:solidFill>
                  <a:srgbClr val="1F6FB8"/>
                </a:solidFill>
                <a:latin typeface="Helvetica Neue"/>
                <a:ea typeface="Helvetica Neue"/>
                <a:cs typeface="Helvetica Neue"/>
                <a:sym typeface="Helvetica Neue"/>
              </a:rPr>
              <a:t>Open Ecosystem</a:t>
            </a:r>
          </a:p>
        </p:txBody>
      </p:sp>
      <p:sp>
        <p:nvSpPr>
          <p:cNvPr id="442" name="Shape 442"/>
          <p:cNvSpPr/>
          <p:nvPr/>
        </p:nvSpPr>
        <p:spPr>
          <a:xfrm>
            <a:off x="3011475" y="1709675"/>
            <a:ext cx="2664900" cy="369300"/>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1800" b="1">
                <a:solidFill>
                  <a:srgbClr val="1F6FB8"/>
                </a:solidFill>
                <a:latin typeface="Helvetica Neue"/>
                <a:ea typeface="Helvetica Neue"/>
                <a:cs typeface="Helvetica Neue"/>
                <a:sym typeface="Helvetica Neue"/>
              </a:rPr>
              <a:t>Internal Businesses</a:t>
            </a:r>
          </a:p>
        </p:txBody>
      </p:sp>
      <p:grpSp>
        <p:nvGrpSpPr>
          <p:cNvPr id="443" name="Shape 443"/>
          <p:cNvGrpSpPr/>
          <p:nvPr/>
        </p:nvGrpSpPr>
        <p:grpSpPr>
          <a:xfrm>
            <a:off x="744256" y="827588"/>
            <a:ext cx="396449" cy="494335"/>
            <a:chOff x="2365675" y="935950"/>
            <a:chExt cx="1166272" cy="1561795"/>
          </a:xfrm>
        </p:grpSpPr>
        <p:grpSp>
          <p:nvGrpSpPr>
            <p:cNvPr id="444" name="Shape 444"/>
            <p:cNvGrpSpPr/>
            <p:nvPr/>
          </p:nvGrpSpPr>
          <p:grpSpPr>
            <a:xfrm>
              <a:off x="2610451" y="1364253"/>
              <a:ext cx="676721" cy="680324"/>
              <a:chOff x="15893562" y="7396538"/>
              <a:chExt cx="1062193" cy="1067845"/>
            </a:xfrm>
          </p:grpSpPr>
          <p:sp>
            <p:nvSpPr>
              <p:cNvPr id="445" name="Shape 445"/>
              <p:cNvSpPr/>
              <p:nvPr/>
            </p:nvSpPr>
            <p:spPr>
              <a:xfrm>
                <a:off x="15893562" y="7752488"/>
                <a:ext cx="1062193" cy="711895"/>
              </a:xfrm>
              <a:custGeom>
                <a:avLst/>
                <a:gdLst/>
                <a:ahLst/>
                <a:cxnLst/>
                <a:rect l="0" t="0" r="0" b="0"/>
                <a:pathLst>
                  <a:path w="120000" h="120000" extrusionOk="0">
                    <a:moveTo>
                      <a:pt x="117975" y="113718"/>
                    </a:moveTo>
                    <a:lnTo>
                      <a:pt x="111903" y="113718"/>
                    </a:lnTo>
                    <a:lnTo>
                      <a:pt x="111903" y="2815"/>
                    </a:lnTo>
                    <a:cubicBezTo>
                      <a:pt x="111903" y="1299"/>
                      <a:pt x="111036" y="0"/>
                      <a:pt x="109879" y="0"/>
                    </a:cubicBezTo>
                    <a:lnTo>
                      <a:pt x="93975" y="0"/>
                    </a:lnTo>
                    <a:cubicBezTo>
                      <a:pt x="92819" y="0"/>
                      <a:pt x="91951" y="1299"/>
                      <a:pt x="91951" y="2815"/>
                    </a:cubicBezTo>
                    <a:lnTo>
                      <a:pt x="91951" y="113718"/>
                    </a:lnTo>
                    <a:lnTo>
                      <a:pt x="83855" y="113718"/>
                    </a:lnTo>
                    <a:lnTo>
                      <a:pt x="83855" y="56750"/>
                    </a:lnTo>
                    <a:cubicBezTo>
                      <a:pt x="83855" y="55234"/>
                      <a:pt x="82987" y="53718"/>
                      <a:pt x="81975" y="53718"/>
                    </a:cubicBezTo>
                    <a:lnTo>
                      <a:pt x="65927" y="53718"/>
                    </a:lnTo>
                    <a:cubicBezTo>
                      <a:pt x="64771" y="53718"/>
                      <a:pt x="63903" y="55234"/>
                      <a:pt x="63903" y="56750"/>
                    </a:cubicBezTo>
                    <a:lnTo>
                      <a:pt x="63903" y="113718"/>
                    </a:lnTo>
                    <a:lnTo>
                      <a:pt x="55951" y="113718"/>
                    </a:lnTo>
                    <a:lnTo>
                      <a:pt x="55951" y="38772"/>
                    </a:lnTo>
                    <a:cubicBezTo>
                      <a:pt x="55951" y="37256"/>
                      <a:pt x="55084" y="35956"/>
                      <a:pt x="53927" y="35956"/>
                    </a:cubicBezTo>
                    <a:lnTo>
                      <a:pt x="37879" y="35956"/>
                    </a:lnTo>
                    <a:cubicBezTo>
                      <a:pt x="36867" y="35956"/>
                      <a:pt x="35855" y="37256"/>
                      <a:pt x="35855" y="38772"/>
                    </a:cubicBezTo>
                    <a:lnTo>
                      <a:pt x="35855" y="113718"/>
                    </a:lnTo>
                    <a:lnTo>
                      <a:pt x="27903" y="113718"/>
                    </a:lnTo>
                    <a:lnTo>
                      <a:pt x="27903" y="80794"/>
                    </a:lnTo>
                    <a:cubicBezTo>
                      <a:pt x="27903" y="79061"/>
                      <a:pt x="27036" y="77761"/>
                      <a:pt x="25879" y="77761"/>
                    </a:cubicBezTo>
                    <a:lnTo>
                      <a:pt x="9975" y="77761"/>
                    </a:lnTo>
                    <a:cubicBezTo>
                      <a:pt x="8819" y="77761"/>
                      <a:pt x="7951" y="79061"/>
                      <a:pt x="7951" y="80794"/>
                    </a:cubicBezTo>
                    <a:lnTo>
                      <a:pt x="7951" y="113718"/>
                    </a:lnTo>
                    <a:lnTo>
                      <a:pt x="1879" y="113718"/>
                    </a:lnTo>
                    <a:cubicBezTo>
                      <a:pt x="867" y="113718"/>
                      <a:pt x="0" y="115018"/>
                      <a:pt x="0" y="116750"/>
                    </a:cubicBezTo>
                    <a:cubicBezTo>
                      <a:pt x="0" y="118483"/>
                      <a:pt x="867" y="119783"/>
                      <a:pt x="1879" y="119783"/>
                    </a:cubicBezTo>
                    <a:lnTo>
                      <a:pt x="9975" y="119783"/>
                    </a:lnTo>
                    <a:lnTo>
                      <a:pt x="25879" y="119783"/>
                    </a:lnTo>
                    <a:lnTo>
                      <a:pt x="37879" y="119783"/>
                    </a:lnTo>
                    <a:lnTo>
                      <a:pt x="53927" y="119783"/>
                    </a:lnTo>
                    <a:lnTo>
                      <a:pt x="65927" y="119783"/>
                    </a:lnTo>
                    <a:lnTo>
                      <a:pt x="81975" y="119783"/>
                    </a:lnTo>
                    <a:lnTo>
                      <a:pt x="93975" y="119783"/>
                    </a:lnTo>
                    <a:lnTo>
                      <a:pt x="109879" y="119783"/>
                    </a:lnTo>
                    <a:lnTo>
                      <a:pt x="117831" y="119783"/>
                    </a:lnTo>
                    <a:cubicBezTo>
                      <a:pt x="118987" y="119783"/>
                      <a:pt x="119855" y="118483"/>
                      <a:pt x="119855" y="116750"/>
                    </a:cubicBezTo>
                    <a:cubicBezTo>
                      <a:pt x="119855" y="115018"/>
                      <a:pt x="118987" y="113718"/>
                      <a:pt x="117975" y="113718"/>
                    </a:cubicBez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446" name="Shape 446"/>
              <p:cNvSpPr/>
              <p:nvPr/>
            </p:nvSpPr>
            <p:spPr>
              <a:xfrm>
                <a:off x="15967014" y="7396538"/>
                <a:ext cx="937894" cy="587595"/>
              </a:xfrm>
              <a:custGeom>
                <a:avLst/>
                <a:gdLst/>
                <a:ahLst/>
                <a:cxnLst/>
                <a:rect l="0" t="0" r="0" b="0"/>
                <a:pathLst>
                  <a:path w="120000" h="120000" extrusionOk="0">
                    <a:moveTo>
                      <a:pt x="8991" y="119737"/>
                    </a:moveTo>
                    <a:cubicBezTo>
                      <a:pt x="14059" y="119737"/>
                      <a:pt x="17983" y="113435"/>
                      <a:pt x="17983" y="105295"/>
                    </a:cubicBezTo>
                    <a:cubicBezTo>
                      <a:pt x="17983" y="102932"/>
                      <a:pt x="17656" y="100831"/>
                      <a:pt x="17166" y="98993"/>
                    </a:cubicBezTo>
                    <a:lnTo>
                      <a:pt x="37765" y="70109"/>
                    </a:lnTo>
                    <a:cubicBezTo>
                      <a:pt x="39237" y="71684"/>
                      <a:pt x="41035" y="72735"/>
                      <a:pt x="42997" y="72735"/>
                    </a:cubicBezTo>
                    <a:cubicBezTo>
                      <a:pt x="45940" y="72735"/>
                      <a:pt x="48555" y="70371"/>
                      <a:pt x="50190" y="66695"/>
                    </a:cubicBezTo>
                    <a:lnTo>
                      <a:pt x="67847" y="77986"/>
                    </a:lnTo>
                    <a:cubicBezTo>
                      <a:pt x="67847" y="78774"/>
                      <a:pt x="67847" y="79299"/>
                      <a:pt x="67847" y="79824"/>
                    </a:cubicBezTo>
                    <a:cubicBezTo>
                      <a:pt x="67847" y="87964"/>
                      <a:pt x="71934" y="94529"/>
                      <a:pt x="76839" y="94529"/>
                    </a:cubicBezTo>
                    <a:cubicBezTo>
                      <a:pt x="81907" y="94529"/>
                      <a:pt x="85831" y="87964"/>
                      <a:pt x="85831" y="79824"/>
                    </a:cubicBezTo>
                    <a:cubicBezTo>
                      <a:pt x="85831" y="76673"/>
                      <a:pt x="85177" y="73785"/>
                      <a:pt x="84196" y="71422"/>
                    </a:cubicBezTo>
                    <a:lnTo>
                      <a:pt x="106920" y="27571"/>
                    </a:lnTo>
                    <a:cubicBezTo>
                      <a:pt x="108065" y="28621"/>
                      <a:pt x="109373" y="29146"/>
                      <a:pt x="110844" y="29146"/>
                    </a:cubicBezTo>
                    <a:cubicBezTo>
                      <a:pt x="115749" y="29146"/>
                      <a:pt x="119836" y="22319"/>
                      <a:pt x="119836" y="14442"/>
                    </a:cubicBezTo>
                    <a:cubicBezTo>
                      <a:pt x="119836" y="6301"/>
                      <a:pt x="115912" y="0"/>
                      <a:pt x="110844" y="0"/>
                    </a:cubicBezTo>
                    <a:cubicBezTo>
                      <a:pt x="105940" y="0"/>
                      <a:pt x="101689" y="6564"/>
                      <a:pt x="101689" y="14442"/>
                    </a:cubicBezTo>
                    <a:cubicBezTo>
                      <a:pt x="101689" y="17592"/>
                      <a:pt x="102343" y="20481"/>
                      <a:pt x="103487" y="22844"/>
                    </a:cubicBezTo>
                    <a:lnTo>
                      <a:pt x="80762" y="66695"/>
                    </a:lnTo>
                    <a:cubicBezTo>
                      <a:pt x="79455" y="65908"/>
                      <a:pt x="78310" y="65382"/>
                      <a:pt x="76839" y="65382"/>
                    </a:cubicBezTo>
                    <a:cubicBezTo>
                      <a:pt x="73896" y="65382"/>
                      <a:pt x="71280" y="67746"/>
                      <a:pt x="69645" y="71422"/>
                    </a:cubicBezTo>
                    <a:lnTo>
                      <a:pt x="51825" y="59868"/>
                    </a:lnTo>
                    <a:cubicBezTo>
                      <a:pt x="51989" y="59343"/>
                      <a:pt x="51989" y="58818"/>
                      <a:pt x="51989" y="58030"/>
                    </a:cubicBezTo>
                    <a:cubicBezTo>
                      <a:pt x="51989" y="50153"/>
                      <a:pt x="48065" y="43588"/>
                      <a:pt x="42997" y="43588"/>
                    </a:cubicBezTo>
                    <a:cubicBezTo>
                      <a:pt x="38092" y="43588"/>
                      <a:pt x="33841" y="50153"/>
                      <a:pt x="33841" y="58030"/>
                    </a:cubicBezTo>
                    <a:cubicBezTo>
                      <a:pt x="33841" y="60393"/>
                      <a:pt x="34332" y="62494"/>
                      <a:pt x="34822" y="64595"/>
                    </a:cubicBezTo>
                    <a:lnTo>
                      <a:pt x="14223" y="93479"/>
                    </a:lnTo>
                    <a:cubicBezTo>
                      <a:pt x="12752" y="91641"/>
                      <a:pt x="10953" y="90853"/>
                      <a:pt x="8991" y="90853"/>
                    </a:cubicBezTo>
                    <a:cubicBezTo>
                      <a:pt x="4087" y="90853"/>
                      <a:pt x="0" y="97155"/>
                      <a:pt x="0" y="105295"/>
                    </a:cubicBezTo>
                    <a:cubicBezTo>
                      <a:pt x="0" y="113435"/>
                      <a:pt x="4087" y="119737"/>
                      <a:pt x="8991" y="119737"/>
                    </a:cubicBez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sp>
          <p:nvSpPr>
            <p:cNvPr id="447" name="Shape 447"/>
            <p:cNvSpPr/>
            <p:nvPr/>
          </p:nvSpPr>
          <p:spPr>
            <a:xfrm>
              <a:off x="2365675" y="935950"/>
              <a:ext cx="1166272" cy="1561795"/>
            </a:xfrm>
            <a:custGeom>
              <a:avLst/>
              <a:gdLst/>
              <a:ahLst/>
              <a:cxnLst/>
              <a:rect l="0" t="0" r="0" b="0"/>
              <a:pathLst>
                <a:path w="120000" h="120000" extrusionOk="0">
                  <a:moveTo>
                    <a:pt x="103025" y="0"/>
                  </a:moveTo>
                  <a:lnTo>
                    <a:pt x="16502" y="0"/>
                  </a:lnTo>
                  <a:cubicBezTo>
                    <a:pt x="7308" y="0"/>
                    <a:pt x="0" y="5478"/>
                    <a:pt x="0" y="12547"/>
                  </a:cubicBezTo>
                  <a:lnTo>
                    <a:pt x="0" y="107275"/>
                  </a:lnTo>
                  <a:cubicBezTo>
                    <a:pt x="0" y="114344"/>
                    <a:pt x="7308" y="119823"/>
                    <a:pt x="16502" y="119823"/>
                  </a:cubicBezTo>
                  <a:lnTo>
                    <a:pt x="103025" y="119823"/>
                  </a:lnTo>
                  <a:cubicBezTo>
                    <a:pt x="112455" y="119823"/>
                    <a:pt x="119764" y="114344"/>
                    <a:pt x="119764" y="107275"/>
                  </a:cubicBezTo>
                  <a:lnTo>
                    <a:pt x="119764" y="12547"/>
                  </a:lnTo>
                  <a:cubicBezTo>
                    <a:pt x="119764" y="5478"/>
                    <a:pt x="112455" y="0"/>
                    <a:pt x="103025" y="0"/>
                  </a:cubicBezTo>
                  <a:close/>
                  <a:moveTo>
                    <a:pt x="59882" y="7599"/>
                  </a:moveTo>
                  <a:cubicBezTo>
                    <a:pt x="61768" y="7599"/>
                    <a:pt x="63182" y="8483"/>
                    <a:pt x="63182" y="10073"/>
                  </a:cubicBezTo>
                  <a:cubicBezTo>
                    <a:pt x="63182" y="11487"/>
                    <a:pt x="62003" y="12547"/>
                    <a:pt x="59882" y="12547"/>
                  </a:cubicBezTo>
                  <a:cubicBezTo>
                    <a:pt x="57996" y="12547"/>
                    <a:pt x="56581" y="11487"/>
                    <a:pt x="56581" y="10073"/>
                  </a:cubicBezTo>
                  <a:cubicBezTo>
                    <a:pt x="56581" y="8483"/>
                    <a:pt x="57760" y="7599"/>
                    <a:pt x="59882" y="7599"/>
                  </a:cubicBezTo>
                  <a:close/>
                  <a:moveTo>
                    <a:pt x="59882" y="112223"/>
                  </a:moveTo>
                  <a:cubicBezTo>
                    <a:pt x="55874" y="112223"/>
                    <a:pt x="53280" y="110279"/>
                    <a:pt x="53280" y="107275"/>
                  </a:cubicBezTo>
                  <a:cubicBezTo>
                    <a:pt x="53280" y="104270"/>
                    <a:pt x="55874" y="102326"/>
                    <a:pt x="59882" y="102326"/>
                  </a:cubicBezTo>
                  <a:cubicBezTo>
                    <a:pt x="63889" y="102326"/>
                    <a:pt x="66483" y="104270"/>
                    <a:pt x="66483" y="107275"/>
                  </a:cubicBezTo>
                  <a:cubicBezTo>
                    <a:pt x="66483" y="110279"/>
                    <a:pt x="63889" y="112223"/>
                    <a:pt x="59882" y="112223"/>
                  </a:cubicBezTo>
                  <a:close/>
                  <a:moveTo>
                    <a:pt x="106326" y="97378"/>
                  </a:moveTo>
                  <a:cubicBezTo>
                    <a:pt x="106326" y="98792"/>
                    <a:pt x="105147" y="99852"/>
                    <a:pt x="103025" y="99852"/>
                  </a:cubicBezTo>
                  <a:lnTo>
                    <a:pt x="16502" y="99852"/>
                  </a:lnTo>
                  <a:cubicBezTo>
                    <a:pt x="14616" y="99852"/>
                    <a:pt x="13202" y="98792"/>
                    <a:pt x="13202" y="97378"/>
                  </a:cubicBezTo>
                  <a:lnTo>
                    <a:pt x="13202" y="17496"/>
                  </a:lnTo>
                  <a:cubicBezTo>
                    <a:pt x="13202" y="16082"/>
                    <a:pt x="14616" y="15022"/>
                    <a:pt x="16502" y="15022"/>
                  </a:cubicBezTo>
                  <a:lnTo>
                    <a:pt x="103025" y="15022"/>
                  </a:lnTo>
                  <a:cubicBezTo>
                    <a:pt x="105147" y="15022"/>
                    <a:pt x="106326" y="16082"/>
                    <a:pt x="106326" y="17496"/>
                  </a:cubicBezTo>
                  <a:lnTo>
                    <a:pt x="106326" y="97378"/>
                  </a:ln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grpSp>
      <p:grpSp>
        <p:nvGrpSpPr>
          <p:cNvPr id="448" name="Shape 448"/>
          <p:cNvGrpSpPr/>
          <p:nvPr/>
        </p:nvGrpSpPr>
        <p:grpSpPr>
          <a:xfrm>
            <a:off x="1181410" y="1191657"/>
            <a:ext cx="223826" cy="466292"/>
            <a:chOff x="5129212" y="3392487"/>
            <a:chExt cx="142875" cy="244475"/>
          </a:xfrm>
        </p:grpSpPr>
        <p:sp>
          <p:nvSpPr>
            <p:cNvPr id="449" name="Shape 449"/>
            <p:cNvSpPr/>
            <p:nvPr/>
          </p:nvSpPr>
          <p:spPr>
            <a:xfrm>
              <a:off x="5129212" y="3443287"/>
              <a:ext cx="142875" cy="142875"/>
            </a:xfrm>
            <a:custGeom>
              <a:avLst/>
              <a:gdLst/>
              <a:ahLst/>
              <a:cxnLst/>
              <a:rect l="0" t="0" r="0" b="0"/>
              <a:pathLst>
                <a:path w="120000" h="120000" extrusionOk="0">
                  <a:moveTo>
                    <a:pt x="59999" y="119696"/>
                  </a:moveTo>
                  <a:lnTo>
                    <a:pt x="0" y="119696"/>
                  </a:lnTo>
                  <a:lnTo>
                    <a:pt x="0" y="0"/>
                  </a:lnTo>
                  <a:lnTo>
                    <a:pt x="119696" y="0"/>
                  </a:lnTo>
                  <a:lnTo>
                    <a:pt x="119696" y="119696"/>
                  </a:lnTo>
                  <a:lnTo>
                    <a:pt x="59999" y="119696"/>
                  </a:ln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450" name="Shape 450"/>
            <p:cNvSpPr/>
            <p:nvPr/>
          </p:nvSpPr>
          <p:spPr>
            <a:xfrm>
              <a:off x="5129212" y="3392487"/>
              <a:ext cx="142875" cy="41275"/>
            </a:xfrm>
            <a:custGeom>
              <a:avLst/>
              <a:gdLst/>
              <a:ahLst/>
              <a:cxnLst/>
              <a:rect l="0" t="0" r="0" b="0"/>
              <a:pathLst>
                <a:path w="120000" h="120000" extrusionOk="0">
                  <a:moveTo>
                    <a:pt x="119696" y="118947"/>
                  </a:moveTo>
                  <a:lnTo>
                    <a:pt x="119696" y="74736"/>
                  </a:lnTo>
                  <a:cubicBezTo>
                    <a:pt x="119696" y="32631"/>
                    <a:pt x="110303" y="0"/>
                    <a:pt x="98484" y="0"/>
                  </a:cubicBezTo>
                  <a:lnTo>
                    <a:pt x="21515" y="0"/>
                  </a:lnTo>
                  <a:cubicBezTo>
                    <a:pt x="9393" y="0"/>
                    <a:pt x="0" y="32631"/>
                    <a:pt x="0" y="74736"/>
                  </a:cubicBezTo>
                  <a:lnTo>
                    <a:pt x="0" y="118947"/>
                  </a:lnTo>
                  <a:lnTo>
                    <a:pt x="119696" y="118947"/>
                  </a:lnTo>
                  <a:close/>
                  <a:moveTo>
                    <a:pt x="59999" y="45263"/>
                  </a:moveTo>
                  <a:cubicBezTo>
                    <a:pt x="64848" y="45263"/>
                    <a:pt x="68484" y="56842"/>
                    <a:pt x="68484" y="74736"/>
                  </a:cubicBezTo>
                  <a:cubicBezTo>
                    <a:pt x="68484" y="92631"/>
                    <a:pt x="65151" y="104210"/>
                    <a:pt x="59999" y="104210"/>
                  </a:cubicBezTo>
                  <a:cubicBezTo>
                    <a:pt x="55151" y="104210"/>
                    <a:pt x="51212" y="92631"/>
                    <a:pt x="51212" y="74736"/>
                  </a:cubicBezTo>
                  <a:cubicBezTo>
                    <a:pt x="51212" y="56842"/>
                    <a:pt x="54848" y="45263"/>
                    <a:pt x="59999" y="45263"/>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451" name="Shape 451"/>
            <p:cNvSpPr/>
            <p:nvPr/>
          </p:nvSpPr>
          <p:spPr>
            <a:xfrm>
              <a:off x="5129212" y="3595687"/>
              <a:ext cx="142875" cy="41275"/>
            </a:xfrm>
            <a:custGeom>
              <a:avLst/>
              <a:gdLst/>
              <a:ahLst/>
              <a:cxnLst/>
              <a:rect l="0" t="0" r="0" b="0"/>
              <a:pathLst>
                <a:path w="120000" h="120000" extrusionOk="0">
                  <a:moveTo>
                    <a:pt x="0" y="0"/>
                  </a:moveTo>
                  <a:lnTo>
                    <a:pt x="0" y="44601"/>
                  </a:lnTo>
                  <a:cubicBezTo>
                    <a:pt x="0" y="86017"/>
                    <a:pt x="9393" y="118938"/>
                    <a:pt x="21515" y="118938"/>
                  </a:cubicBezTo>
                  <a:lnTo>
                    <a:pt x="98484" y="118938"/>
                  </a:lnTo>
                  <a:cubicBezTo>
                    <a:pt x="110303" y="118938"/>
                    <a:pt x="119696" y="86017"/>
                    <a:pt x="119696" y="44601"/>
                  </a:cubicBezTo>
                  <a:lnTo>
                    <a:pt x="119696" y="0"/>
                  </a:lnTo>
                  <a:lnTo>
                    <a:pt x="0" y="0"/>
                  </a:lnTo>
                  <a:close/>
                  <a:moveTo>
                    <a:pt x="81212" y="59469"/>
                  </a:moveTo>
                  <a:lnTo>
                    <a:pt x="38484" y="59469"/>
                  </a:lnTo>
                  <a:cubicBezTo>
                    <a:pt x="36060" y="59469"/>
                    <a:pt x="34242" y="53097"/>
                    <a:pt x="34242" y="44601"/>
                  </a:cubicBezTo>
                  <a:cubicBezTo>
                    <a:pt x="34242" y="35044"/>
                    <a:pt x="36060" y="29734"/>
                    <a:pt x="38484" y="29734"/>
                  </a:cubicBezTo>
                  <a:lnTo>
                    <a:pt x="81212" y="29734"/>
                  </a:lnTo>
                  <a:cubicBezTo>
                    <a:pt x="83939" y="29734"/>
                    <a:pt x="85454" y="35044"/>
                    <a:pt x="85454" y="44601"/>
                  </a:cubicBezTo>
                  <a:cubicBezTo>
                    <a:pt x="85454" y="53097"/>
                    <a:pt x="83939" y="59469"/>
                    <a:pt x="81212" y="59469"/>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grpSp>
        <p:nvGrpSpPr>
          <p:cNvPr id="452" name="Shape 452"/>
          <p:cNvGrpSpPr/>
          <p:nvPr/>
        </p:nvGrpSpPr>
        <p:grpSpPr>
          <a:xfrm>
            <a:off x="6806305" y="970955"/>
            <a:ext cx="1875972" cy="370854"/>
            <a:chOff x="4619544" y="556414"/>
            <a:chExt cx="4526729" cy="895805"/>
          </a:xfrm>
        </p:grpSpPr>
        <p:grpSp>
          <p:nvGrpSpPr>
            <p:cNvPr id="453" name="Shape 453"/>
            <p:cNvGrpSpPr/>
            <p:nvPr/>
          </p:nvGrpSpPr>
          <p:grpSpPr>
            <a:xfrm>
              <a:off x="5752651" y="556414"/>
              <a:ext cx="560856" cy="566928"/>
              <a:chOff x="0" y="0"/>
              <a:chExt cx="2499788" cy="2523896"/>
            </a:xfrm>
          </p:grpSpPr>
          <p:sp>
            <p:nvSpPr>
              <p:cNvPr id="454" name="Shape 454"/>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55" name="Shape 455"/>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56" name="Shape 456"/>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57" name="Shape 457"/>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58" name="Shape 458"/>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59" name="Shape 459"/>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60" name="Shape 460"/>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61" name="Shape 461"/>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62" name="Shape 462"/>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63" name="Shape 463"/>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64" name="Shape 464"/>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465" name="Shape 465"/>
            <p:cNvGrpSpPr/>
            <p:nvPr/>
          </p:nvGrpSpPr>
          <p:grpSpPr>
            <a:xfrm>
              <a:off x="6885757" y="556414"/>
              <a:ext cx="560856" cy="566928"/>
              <a:chOff x="0" y="0"/>
              <a:chExt cx="2499788" cy="2523896"/>
            </a:xfrm>
          </p:grpSpPr>
          <p:sp>
            <p:nvSpPr>
              <p:cNvPr id="466" name="Shape 466"/>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67" name="Shape 467"/>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68" name="Shape 468"/>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69" name="Shape 469"/>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70" name="Shape 470"/>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71" name="Shape 471"/>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72" name="Shape 472"/>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73" name="Shape 473"/>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74" name="Shape 474"/>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75" name="Shape 475"/>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76" name="Shape 476"/>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477" name="Shape 477"/>
            <p:cNvGrpSpPr/>
            <p:nvPr/>
          </p:nvGrpSpPr>
          <p:grpSpPr>
            <a:xfrm>
              <a:off x="6319203" y="885290"/>
              <a:ext cx="560856" cy="566928"/>
              <a:chOff x="0" y="0"/>
              <a:chExt cx="2499788" cy="2523896"/>
            </a:xfrm>
          </p:grpSpPr>
          <p:sp>
            <p:nvSpPr>
              <p:cNvPr id="478" name="Shape 478"/>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79" name="Shape 479"/>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80" name="Shape 480"/>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81" name="Shape 481"/>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82" name="Shape 482"/>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83" name="Shape 483"/>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84" name="Shape 484"/>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85" name="Shape 485"/>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86" name="Shape 486"/>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87" name="Shape 487"/>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88" name="Shape 488"/>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489" name="Shape 489"/>
            <p:cNvGrpSpPr/>
            <p:nvPr/>
          </p:nvGrpSpPr>
          <p:grpSpPr>
            <a:xfrm>
              <a:off x="7452310" y="885290"/>
              <a:ext cx="560856" cy="566928"/>
              <a:chOff x="0" y="0"/>
              <a:chExt cx="2499788" cy="2523896"/>
            </a:xfrm>
          </p:grpSpPr>
          <p:sp>
            <p:nvSpPr>
              <p:cNvPr id="490" name="Shape 490"/>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91" name="Shape 491"/>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92" name="Shape 492"/>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93" name="Shape 493"/>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94" name="Shape 494"/>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95" name="Shape 495"/>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96" name="Shape 496"/>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97" name="Shape 497"/>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98" name="Shape 498"/>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499" name="Shape 499"/>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00" name="Shape 500"/>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501" name="Shape 501"/>
            <p:cNvGrpSpPr/>
            <p:nvPr/>
          </p:nvGrpSpPr>
          <p:grpSpPr>
            <a:xfrm>
              <a:off x="8585418" y="885290"/>
              <a:ext cx="560856" cy="566928"/>
              <a:chOff x="0" y="0"/>
              <a:chExt cx="2499788" cy="2523896"/>
            </a:xfrm>
          </p:grpSpPr>
          <p:sp>
            <p:nvSpPr>
              <p:cNvPr id="502" name="Shape 502"/>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03" name="Shape 503"/>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04" name="Shape 504"/>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05" name="Shape 505"/>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06" name="Shape 506"/>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07" name="Shape 507"/>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08" name="Shape 508"/>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09" name="Shape 509"/>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10" name="Shape 510"/>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11" name="Shape 511"/>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12" name="Shape 512"/>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513" name="Shape 513"/>
            <p:cNvGrpSpPr/>
            <p:nvPr/>
          </p:nvGrpSpPr>
          <p:grpSpPr>
            <a:xfrm>
              <a:off x="8018863" y="556414"/>
              <a:ext cx="560856" cy="566928"/>
              <a:chOff x="0" y="0"/>
              <a:chExt cx="2499788" cy="2523896"/>
            </a:xfrm>
          </p:grpSpPr>
          <p:sp>
            <p:nvSpPr>
              <p:cNvPr id="514" name="Shape 514"/>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15" name="Shape 515"/>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16" name="Shape 516"/>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17" name="Shape 517"/>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18" name="Shape 518"/>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19" name="Shape 519"/>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20" name="Shape 520"/>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21" name="Shape 521"/>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22" name="Shape 522"/>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23" name="Shape 523"/>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24" name="Shape 524"/>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525" name="Shape 525"/>
            <p:cNvGrpSpPr/>
            <p:nvPr/>
          </p:nvGrpSpPr>
          <p:grpSpPr>
            <a:xfrm>
              <a:off x="5186098" y="885290"/>
              <a:ext cx="560856" cy="566928"/>
              <a:chOff x="0" y="0"/>
              <a:chExt cx="2499788" cy="2523896"/>
            </a:xfrm>
          </p:grpSpPr>
          <p:sp>
            <p:nvSpPr>
              <p:cNvPr id="526" name="Shape 526"/>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27" name="Shape 527"/>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28" name="Shape 528"/>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29" name="Shape 529"/>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30" name="Shape 530"/>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31" name="Shape 531"/>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32" name="Shape 532"/>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33" name="Shape 533"/>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34" name="Shape 534"/>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35" name="Shape 535"/>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36" name="Shape 536"/>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537" name="Shape 537"/>
            <p:cNvGrpSpPr/>
            <p:nvPr/>
          </p:nvGrpSpPr>
          <p:grpSpPr>
            <a:xfrm>
              <a:off x="4619544" y="556414"/>
              <a:ext cx="560856" cy="566928"/>
              <a:chOff x="0" y="0"/>
              <a:chExt cx="2499788" cy="2523896"/>
            </a:xfrm>
          </p:grpSpPr>
          <p:sp>
            <p:nvSpPr>
              <p:cNvPr id="538" name="Shape 538"/>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39" name="Shape 539"/>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40" name="Shape 540"/>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41" name="Shape 541"/>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42" name="Shape 542"/>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43" name="Shape 543"/>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44" name="Shape 544"/>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45" name="Shape 545"/>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46" name="Shape 546"/>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47" name="Shape 547"/>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48" name="Shape 548"/>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grpSp>
        <p:nvGrpSpPr>
          <p:cNvPr id="549" name="Shape 549"/>
          <p:cNvGrpSpPr/>
          <p:nvPr/>
        </p:nvGrpSpPr>
        <p:grpSpPr>
          <a:xfrm>
            <a:off x="6864891" y="1281708"/>
            <a:ext cx="1875972" cy="370854"/>
            <a:chOff x="4619544" y="556414"/>
            <a:chExt cx="4526729" cy="895805"/>
          </a:xfrm>
        </p:grpSpPr>
        <p:grpSp>
          <p:nvGrpSpPr>
            <p:cNvPr id="550" name="Shape 550"/>
            <p:cNvGrpSpPr/>
            <p:nvPr/>
          </p:nvGrpSpPr>
          <p:grpSpPr>
            <a:xfrm>
              <a:off x="5752651" y="556414"/>
              <a:ext cx="560856" cy="566928"/>
              <a:chOff x="0" y="0"/>
              <a:chExt cx="2499788" cy="2523896"/>
            </a:xfrm>
          </p:grpSpPr>
          <p:sp>
            <p:nvSpPr>
              <p:cNvPr id="551" name="Shape 551"/>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52" name="Shape 552"/>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53" name="Shape 553"/>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54" name="Shape 554"/>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55" name="Shape 555"/>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56" name="Shape 556"/>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57" name="Shape 557"/>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58" name="Shape 558"/>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59" name="Shape 559"/>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60" name="Shape 560"/>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61" name="Shape 561"/>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562" name="Shape 562"/>
            <p:cNvGrpSpPr/>
            <p:nvPr/>
          </p:nvGrpSpPr>
          <p:grpSpPr>
            <a:xfrm>
              <a:off x="6885757" y="556414"/>
              <a:ext cx="560856" cy="566928"/>
              <a:chOff x="0" y="0"/>
              <a:chExt cx="2499788" cy="2523896"/>
            </a:xfrm>
          </p:grpSpPr>
          <p:sp>
            <p:nvSpPr>
              <p:cNvPr id="563" name="Shape 563"/>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64" name="Shape 564"/>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65" name="Shape 565"/>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66" name="Shape 566"/>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67" name="Shape 567"/>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68" name="Shape 568"/>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69" name="Shape 569"/>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70" name="Shape 570"/>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71" name="Shape 571"/>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72" name="Shape 572"/>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73" name="Shape 573"/>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574" name="Shape 574"/>
            <p:cNvGrpSpPr/>
            <p:nvPr/>
          </p:nvGrpSpPr>
          <p:grpSpPr>
            <a:xfrm>
              <a:off x="6319203" y="885290"/>
              <a:ext cx="560856" cy="566928"/>
              <a:chOff x="0" y="0"/>
              <a:chExt cx="2499788" cy="2523896"/>
            </a:xfrm>
          </p:grpSpPr>
          <p:sp>
            <p:nvSpPr>
              <p:cNvPr id="575" name="Shape 575"/>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76" name="Shape 576"/>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77" name="Shape 577"/>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78" name="Shape 578"/>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79" name="Shape 579"/>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80" name="Shape 580"/>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81" name="Shape 581"/>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82" name="Shape 582"/>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83" name="Shape 583"/>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84" name="Shape 584"/>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85" name="Shape 585"/>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586" name="Shape 586"/>
            <p:cNvGrpSpPr/>
            <p:nvPr/>
          </p:nvGrpSpPr>
          <p:grpSpPr>
            <a:xfrm>
              <a:off x="7452310" y="885290"/>
              <a:ext cx="560856" cy="566928"/>
              <a:chOff x="0" y="0"/>
              <a:chExt cx="2499788" cy="2523896"/>
            </a:xfrm>
          </p:grpSpPr>
          <p:sp>
            <p:nvSpPr>
              <p:cNvPr id="587" name="Shape 587"/>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88" name="Shape 588"/>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89" name="Shape 589"/>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90" name="Shape 590"/>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91" name="Shape 591"/>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92" name="Shape 592"/>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93" name="Shape 593"/>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94" name="Shape 594"/>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95" name="Shape 595"/>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96" name="Shape 596"/>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597" name="Shape 597"/>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598" name="Shape 598"/>
            <p:cNvGrpSpPr/>
            <p:nvPr/>
          </p:nvGrpSpPr>
          <p:grpSpPr>
            <a:xfrm>
              <a:off x="8585418" y="885290"/>
              <a:ext cx="560856" cy="566928"/>
              <a:chOff x="0" y="0"/>
              <a:chExt cx="2499788" cy="2523896"/>
            </a:xfrm>
          </p:grpSpPr>
          <p:sp>
            <p:nvSpPr>
              <p:cNvPr id="599" name="Shape 599"/>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0" name="Shape 600"/>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1" name="Shape 601"/>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2" name="Shape 602"/>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3" name="Shape 603"/>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4" name="Shape 604"/>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5" name="Shape 605"/>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6" name="Shape 606"/>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7" name="Shape 607"/>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8" name="Shape 608"/>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09" name="Shape 609"/>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610" name="Shape 610"/>
            <p:cNvGrpSpPr/>
            <p:nvPr/>
          </p:nvGrpSpPr>
          <p:grpSpPr>
            <a:xfrm>
              <a:off x="8018863" y="556414"/>
              <a:ext cx="560856" cy="566928"/>
              <a:chOff x="0" y="0"/>
              <a:chExt cx="2499788" cy="2523896"/>
            </a:xfrm>
          </p:grpSpPr>
          <p:sp>
            <p:nvSpPr>
              <p:cNvPr id="611" name="Shape 611"/>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12" name="Shape 612"/>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13" name="Shape 613"/>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14" name="Shape 614"/>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15" name="Shape 615"/>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16" name="Shape 616"/>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17" name="Shape 617"/>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18" name="Shape 618"/>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19" name="Shape 619"/>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20" name="Shape 620"/>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21" name="Shape 621"/>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622" name="Shape 622"/>
            <p:cNvGrpSpPr/>
            <p:nvPr/>
          </p:nvGrpSpPr>
          <p:grpSpPr>
            <a:xfrm>
              <a:off x="5186098" y="885290"/>
              <a:ext cx="560856" cy="566928"/>
              <a:chOff x="0" y="0"/>
              <a:chExt cx="2499788" cy="2523896"/>
            </a:xfrm>
          </p:grpSpPr>
          <p:sp>
            <p:nvSpPr>
              <p:cNvPr id="623" name="Shape 623"/>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24" name="Shape 624"/>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25" name="Shape 625"/>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26" name="Shape 626"/>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27" name="Shape 627"/>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28" name="Shape 628"/>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29" name="Shape 629"/>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30" name="Shape 630"/>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31" name="Shape 631"/>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32" name="Shape 632"/>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33" name="Shape 633"/>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nvGrpSpPr>
            <p:cNvPr id="634" name="Shape 634"/>
            <p:cNvGrpSpPr/>
            <p:nvPr/>
          </p:nvGrpSpPr>
          <p:grpSpPr>
            <a:xfrm>
              <a:off x="4619544" y="556414"/>
              <a:ext cx="560856" cy="566928"/>
              <a:chOff x="0" y="0"/>
              <a:chExt cx="2499788" cy="2523896"/>
            </a:xfrm>
          </p:grpSpPr>
          <p:sp>
            <p:nvSpPr>
              <p:cNvPr id="635" name="Shape 635"/>
              <p:cNvSpPr/>
              <p:nvPr/>
            </p:nvSpPr>
            <p:spPr>
              <a:xfrm>
                <a:off x="492916" y="0"/>
                <a:ext cx="1142881" cy="598004"/>
              </a:xfrm>
              <a:custGeom>
                <a:avLst/>
                <a:gdLst/>
                <a:ahLst/>
                <a:cxnLst/>
                <a:rect l="0" t="0" r="0" b="0"/>
                <a:pathLst>
                  <a:path w="120000" h="120000" extrusionOk="0">
                    <a:moveTo>
                      <a:pt x="64127" y="82167"/>
                    </a:moveTo>
                    <a:lnTo>
                      <a:pt x="67944" y="68187"/>
                    </a:lnTo>
                    <a:lnTo>
                      <a:pt x="72038" y="81876"/>
                    </a:lnTo>
                    <a:cubicBezTo>
                      <a:pt x="84394" y="123199"/>
                      <a:pt x="102950" y="122019"/>
                      <a:pt x="120000" y="118328"/>
                    </a:cubicBezTo>
                    <a:cubicBezTo>
                      <a:pt x="115588" y="51481"/>
                      <a:pt x="90144" y="0"/>
                      <a:pt x="59427" y="0"/>
                    </a:cubicBezTo>
                    <a:cubicBezTo>
                      <a:pt x="30738" y="0"/>
                      <a:pt x="6661" y="44916"/>
                      <a:pt x="0" y="105295"/>
                    </a:cubicBezTo>
                    <a:cubicBezTo>
                      <a:pt x="7205" y="111769"/>
                      <a:pt x="18983" y="119441"/>
                      <a:pt x="25338" y="119441"/>
                    </a:cubicBezTo>
                    <a:cubicBezTo>
                      <a:pt x="40583" y="119441"/>
                      <a:pt x="58711" y="102021"/>
                      <a:pt x="64127" y="82167"/>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36" name="Shape 636"/>
              <p:cNvSpPr/>
              <p:nvPr/>
            </p:nvSpPr>
            <p:spPr>
              <a:xfrm>
                <a:off x="1792988" y="1601983"/>
                <a:ext cx="706799" cy="921912"/>
              </a:xfrm>
              <a:custGeom>
                <a:avLst/>
                <a:gdLst/>
                <a:ahLst/>
                <a:cxnLst/>
                <a:rect l="0" t="0" r="0" b="0"/>
                <a:pathLst>
                  <a:path w="120000" h="120000" extrusionOk="0">
                    <a:moveTo>
                      <a:pt x="104350" y="96000"/>
                    </a:moveTo>
                    <a:lnTo>
                      <a:pt x="15650" y="96000"/>
                    </a:lnTo>
                    <a:lnTo>
                      <a:pt x="15650" y="16000"/>
                    </a:lnTo>
                    <a:lnTo>
                      <a:pt x="104350" y="16000"/>
                    </a:lnTo>
                    <a:cubicBezTo>
                      <a:pt x="104350" y="16000"/>
                      <a:pt x="104350" y="96000"/>
                      <a:pt x="104350" y="96000"/>
                    </a:cubicBezTo>
                    <a:close/>
                    <a:moveTo>
                      <a:pt x="60000" y="112000"/>
                    </a:moveTo>
                    <a:cubicBezTo>
                      <a:pt x="55683" y="112000"/>
                      <a:pt x="52172" y="109311"/>
                      <a:pt x="52172" y="106000"/>
                    </a:cubicBezTo>
                    <a:cubicBezTo>
                      <a:pt x="52172" y="102688"/>
                      <a:pt x="55683" y="100000"/>
                      <a:pt x="60000" y="100000"/>
                    </a:cubicBezTo>
                    <a:cubicBezTo>
                      <a:pt x="64316" y="100000"/>
                      <a:pt x="67827" y="102688"/>
                      <a:pt x="67827" y="106000"/>
                    </a:cubicBezTo>
                    <a:cubicBezTo>
                      <a:pt x="67827" y="109311"/>
                      <a:pt x="64316" y="112000"/>
                      <a:pt x="60000" y="112000"/>
                    </a:cubicBezTo>
                    <a:close/>
                    <a:moveTo>
                      <a:pt x="60000" y="7000"/>
                    </a:moveTo>
                    <a:cubicBezTo>
                      <a:pt x="62155" y="7000"/>
                      <a:pt x="63911" y="8344"/>
                      <a:pt x="63911" y="10000"/>
                    </a:cubicBezTo>
                    <a:cubicBezTo>
                      <a:pt x="63911" y="11655"/>
                      <a:pt x="62155" y="13000"/>
                      <a:pt x="60000" y="13000"/>
                    </a:cubicBezTo>
                    <a:cubicBezTo>
                      <a:pt x="57844" y="13000"/>
                      <a:pt x="56088" y="11655"/>
                      <a:pt x="56088" y="10000"/>
                    </a:cubicBezTo>
                    <a:cubicBezTo>
                      <a:pt x="56088" y="8344"/>
                      <a:pt x="57844" y="7000"/>
                      <a:pt x="60000" y="7000"/>
                    </a:cubicBezTo>
                    <a:close/>
                    <a:moveTo>
                      <a:pt x="104350" y="0"/>
                    </a:moveTo>
                    <a:lnTo>
                      <a:pt x="15650" y="0"/>
                    </a:lnTo>
                    <a:cubicBezTo>
                      <a:pt x="7022" y="0"/>
                      <a:pt x="0" y="5383"/>
                      <a:pt x="0" y="12000"/>
                    </a:cubicBezTo>
                    <a:lnTo>
                      <a:pt x="0" y="108000"/>
                    </a:lnTo>
                    <a:cubicBezTo>
                      <a:pt x="0" y="114616"/>
                      <a:pt x="7022" y="120000"/>
                      <a:pt x="15650" y="120000"/>
                    </a:cubicBezTo>
                    <a:lnTo>
                      <a:pt x="104350" y="120000"/>
                    </a:lnTo>
                    <a:cubicBezTo>
                      <a:pt x="112977" y="120000"/>
                      <a:pt x="120000" y="114616"/>
                      <a:pt x="120000" y="108000"/>
                    </a:cubicBezTo>
                    <a:lnTo>
                      <a:pt x="120000" y="12000"/>
                    </a:lnTo>
                    <a:cubicBezTo>
                      <a:pt x="120000" y="5383"/>
                      <a:pt x="112977" y="0"/>
                      <a:pt x="10435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37" name="Shape 637"/>
              <p:cNvSpPr/>
              <p:nvPr/>
            </p:nvSpPr>
            <p:spPr>
              <a:xfrm>
                <a:off x="1977832"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38" name="Shape 638"/>
              <p:cNvSpPr/>
              <p:nvPr/>
            </p:nvSpPr>
            <p:spPr>
              <a:xfrm>
                <a:off x="2101061"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39" name="Shape 639"/>
              <p:cNvSpPr/>
              <p:nvPr/>
            </p:nvSpPr>
            <p:spPr>
              <a:xfrm>
                <a:off x="2224290" y="1817634"/>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40" name="Shape 640"/>
              <p:cNvSpPr/>
              <p:nvPr/>
            </p:nvSpPr>
            <p:spPr>
              <a:xfrm>
                <a:off x="1977832"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41" name="Shape 641"/>
              <p:cNvSpPr/>
              <p:nvPr/>
            </p:nvSpPr>
            <p:spPr>
              <a:xfrm>
                <a:off x="2101061"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42" name="Shape 642"/>
              <p:cNvSpPr/>
              <p:nvPr/>
            </p:nvSpPr>
            <p:spPr>
              <a:xfrm>
                <a:off x="2224290" y="1940865"/>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43" name="Shape 643"/>
              <p:cNvSpPr/>
              <p:nvPr/>
            </p:nvSpPr>
            <p:spPr>
              <a:xfrm>
                <a:off x="1977832"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44" name="Shape 644"/>
              <p:cNvSpPr/>
              <p:nvPr/>
            </p:nvSpPr>
            <p:spPr>
              <a:xfrm>
                <a:off x="2101061" y="2064092"/>
                <a:ext cx="92191" cy="92191"/>
              </a:xfrm>
              <a:custGeom>
                <a:avLst/>
                <a:gdLst/>
                <a:ahLst/>
                <a:cxnLst/>
                <a:rect l="0" t="0" r="0" b="0"/>
                <a:pathLst>
                  <a:path w="120000" h="120000" extrusionOk="0">
                    <a:moveTo>
                      <a:pt x="120000" y="0"/>
                    </a:moveTo>
                    <a:lnTo>
                      <a:pt x="0" y="0"/>
                    </a:lnTo>
                    <a:lnTo>
                      <a:pt x="0" y="120000"/>
                    </a:lnTo>
                    <a:lnTo>
                      <a:pt x="120000" y="120000"/>
                    </a:lnTo>
                    <a:cubicBezTo>
                      <a:pt x="120000" y="120000"/>
                      <a:pt x="120000" y="0"/>
                      <a:pt x="120000" y="0"/>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sp>
            <p:nvSpPr>
              <p:cNvPr id="645" name="Shape 645"/>
              <p:cNvSpPr/>
              <p:nvPr/>
            </p:nvSpPr>
            <p:spPr>
              <a:xfrm>
                <a:off x="0" y="505239"/>
                <a:ext cx="1748277" cy="1768628"/>
              </a:xfrm>
              <a:custGeom>
                <a:avLst/>
                <a:gdLst/>
                <a:ahLst/>
                <a:cxnLst/>
                <a:rect l="0" t="0" r="0" b="0"/>
                <a:pathLst>
                  <a:path w="120000" h="120000" extrusionOk="0">
                    <a:moveTo>
                      <a:pt x="120000" y="77983"/>
                    </a:moveTo>
                    <a:lnTo>
                      <a:pt x="94261" y="68477"/>
                    </a:lnTo>
                    <a:lnTo>
                      <a:pt x="94261" y="52094"/>
                    </a:lnTo>
                    <a:cubicBezTo>
                      <a:pt x="105316" y="43722"/>
                      <a:pt x="112672" y="29183"/>
                      <a:pt x="112672" y="12644"/>
                    </a:cubicBezTo>
                    <a:cubicBezTo>
                      <a:pt x="112672" y="12255"/>
                      <a:pt x="112627" y="11883"/>
                      <a:pt x="112622" y="11494"/>
                    </a:cubicBezTo>
                    <a:cubicBezTo>
                      <a:pt x="109977" y="11783"/>
                      <a:pt x="107111" y="12033"/>
                      <a:pt x="104138" y="12033"/>
                    </a:cubicBezTo>
                    <a:cubicBezTo>
                      <a:pt x="95283" y="12033"/>
                      <a:pt x="85533" y="9838"/>
                      <a:pt x="78177" y="0"/>
                    </a:cubicBezTo>
                    <a:cubicBezTo>
                      <a:pt x="72138" y="6822"/>
                      <a:pt x="60705" y="11883"/>
                      <a:pt x="50300" y="11883"/>
                    </a:cubicBezTo>
                    <a:cubicBezTo>
                      <a:pt x="45566" y="11883"/>
                      <a:pt x="38088" y="9511"/>
                      <a:pt x="32783" y="7233"/>
                    </a:cubicBezTo>
                    <a:cubicBezTo>
                      <a:pt x="32611" y="9016"/>
                      <a:pt x="32500" y="10811"/>
                      <a:pt x="32500" y="12644"/>
                    </a:cubicBezTo>
                    <a:cubicBezTo>
                      <a:pt x="32500" y="30222"/>
                      <a:pt x="40788" y="45550"/>
                      <a:pt x="53022" y="53600"/>
                    </a:cubicBezTo>
                    <a:lnTo>
                      <a:pt x="53022" y="68472"/>
                    </a:lnTo>
                    <a:lnTo>
                      <a:pt x="16738" y="81777"/>
                    </a:lnTo>
                    <a:cubicBezTo>
                      <a:pt x="6727" y="85316"/>
                      <a:pt x="0" y="94827"/>
                      <a:pt x="0" y="105438"/>
                    </a:cubicBezTo>
                    <a:lnTo>
                      <a:pt x="0" y="120000"/>
                    </a:lnTo>
                    <a:lnTo>
                      <a:pt x="120000" y="120000"/>
                    </a:lnTo>
                    <a:cubicBezTo>
                      <a:pt x="120000" y="120000"/>
                      <a:pt x="120000" y="77983"/>
                      <a:pt x="120000" y="77983"/>
                    </a:cubicBezTo>
                    <a:close/>
                  </a:path>
                </a:pathLst>
              </a:custGeom>
              <a:solidFill>
                <a:srgbClr val="909090"/>
              </a:solidFill>
              <a:ln>
                <a:noFill/>
              </a:ln>
            </p:spPr>
            <p:txBody>
              <a:bodyPr lIns="38100" tIns="38100" rIns="38100" bIns="38100" anchor="ctr" anchorCtr="0">
                <a:noAutofit/>
              </a:bodyPr>
              <a:lstStyle/>
              <a:p>
                <a:pPr marL="0" marR="0" lvl="0" indent="0" algn="ctr" rtl="0">
                  <a:spcBef>
                    <a:spcPts val="0"/>
                  </a:spcBef>
                  <a:buNone/>
                </a:pPr>
                <a:endParaRPr sz="2300">
                  <a:solidFill>
                    <a:srgbClr val="5A5A5A"/>
                  </a:solidFill>
                  <a:latin typeface="Cabin"/>
                  <a:ea typeface="Cabin"/>
                  <a:cs typeface="Cabin"/>
                  <a:sym typeface="Cabin"/>
                </a:endParaRPr>
              </a:p>
            </p:txBody>
          </p:sp>
        </p:grpSp>
      </p:grpSp>
      <p:sp>
        <p:nvSpPr>
          <p:cNvPr id="646" name="Shape 646"/>
          <p:cNvSpPr/>
          <p:nvPr/>
        </p:nvSpPr>
        <p:spPr>
          <a:xfrm>
            <a:off x="594983" y="1370459"/>
            <a:ext cx="327398" cy="328318"/>
          </a:xfrm>
          <a:custGeom>
            <a:avLst/>
            <a:gdLst/>
            <a:ahLst/>
            <a:cxnLst/>
            <a:rect l="0" t="0" r="0" b="0"/>
            <a:pathLst>
              <a:path w="120000" h="120000" extrusionOk="0">
                <a:moveTo>
                  <a:pt x="104000" y="104000"/>
                </a:moveTo>
                <a:lnTo>
                  <a:pt x="88000" y="104000"/>
                </a:lnTo>
                <a:lnTo>
                  <a:pt x="88000" y="100000"/>
                </a:lnTo>
                <a:lnTo>
                  <a:pt x="104000" y="100000"/>
                </a:lnTo>
                <a:cubicBezTo>
                  <a:pt x="104000" y="100000"/>
                  <a:pt x="104000" y="104000"/>
                  <a:pt x="104000" y="104000"/>
                </a:cubicBezTo>
                <a:close/>
                <a:moveTo>
                  <a:pt x="60000" y="80694"/>
                </a:moveTo>
                <a:cubicBezTo>
                  <a:pt x="53305" y="80694"/>
                  <a:pt x="36783" y="71444"/>
                  <a:pt x="36783" y="57477"/>
                </a:cubicBezTo>
                <a:cubicBezTo>
                  <a:pt x="36783" y="56372"/>
                  <a:pt x="35888" y="55477"/>
                  <a:pt x="34783" y="55477"/>
                </a:cubicBezTo>
                <a:cubicBezTo>
                  <a:pt x="31877" y="55477"/>
                  <a:pt x="31111" y="51838"/>
                  <a:pt x="31111" y="49911"/>
                </a:cubicBezTo>
                <a:cubicBezTo>
                  <a:pt x="31111" y="47988"/>
                  <a:pt x="31877" y="44350"/>
                  <a:pt x="34783" y="44350"/>
                </a:cubicBezTo>
                <a:cubicBezTo>
                  <a:pt x="35733" y="44350"/>
                  <a:pt x="36555" y="43672"/>
                  <a:pt x="36744" y="42738"/>
                </a:cubicBezTo>
                <a:lnTo>
                  <a:pt x="38950" y="31722"/>
                </a:lnTo>
                <a:cubicBezTo>
                  <a:pt x="54000" y="31394"/>
                  <a:pt x="57916" y="26594"/>
                  <a:pt x="60000" y="23227"/>
                </a:cubicBezTo>
                <a:cubicBezTo>
                  <a:pt x="62083" y="26594"/>
                  <a:pt x="66000" y="31394"/>
                  <a:pt x="81050" y="31722"/>
                </a:cubicBezTo>
                <a:lnTo>
                  <a:pt x="83255" y="42738"/>
                </a:lnTo>
                <a:cubicBezTo>
                  <a:pt x="83444" y="43672"/>
                  <a:pt x="84261" y="44350"/>
                  <a:pt x="85216" y="44350"/>
                </a:cubicBezTo>
                <a:cubicBezTo>
                  <a:pt x="88122" y="44350"/>
                  <a:pt x="88888" y="47988"/>
                  <a:pt x="88888" y="49911"/>
                </a:cubicBezTo>
                <a:cubicBezTo>
                  <a:pt x="88888" y="51838"/>
                  <a:pt x="88122" y="55477"/>
                  <a:pt x="85216" y="55477"/>
                </a:cubicBezTo>
                <a:cubicBezTo>
                  <a:pt x="84111" y="55477"/>
                  <a:pt x="83216" y="56372"/>
                  <a:pt x="83216" y="57477"/>
                </a:cubicBezTo>
                <a:cubicBezTo>
                  <a:pt x="83216" y="71444"/>
                  <a:pt x="66694" y="80694"/>
                  <a:pt x="60000" y="80694"/>
                </a:cubicBezTo>
                <a:close/>
                <a:moveTo>
                  <a:pt x="105438" y="84572"/>
                </a:moveTo>
                <a:lnTo>
                  <a:pt x="77266" y="76777"/>
                </a:lnTo>
                <a:cubicBezTo>
                  <a:pt x="82366" y="72427"/>
                  <a:pt x="86561" y="66455"/>
                  <a:pt x="87144" y="59222"/>
                </a:cubicBezTo>
                <a:cubicBezTo>
                  <a:pt x="90927" y="58166"/>
                  <a:pt x="92888" y="54016"/>
                  <a:pt x="92888" y="49911"/>
                </a:cubicBezTo>
                <a:cubicBezTo>
                  <a:pt x="92888" y="48566"/>
                  <a:pt x="92655" y="47227"/>
                  <a:pt x="92238" y="45988"/>
                </a:cubicBezTo>
                <a:lnTo>
                  <a:pt x="94772" y="27416"/>
                </a:lnTo>
                <a:cubicBezTo>
                  <a:pt x="94811" y="27022"/>
                  <a:pt x="95655" y="17683"/>
                  <a:pt x="88633" y="9922"/>
                </a:cubicBezTo>
                <a:cubicBezTo>
                  <a:pt x="82672" y="3338"/>
                  <a:pt x="73038" y="0"/>
                  <a:pt x="60000" y="0"/>
                </a:cubicBezTo>
                <a:cubicBezTo>
                  <a:pt x="46961" y="0"/>
                  <a:pt x="37327" y="3338"/>
                  <a:pt x="31366" y="9922"/>
                </a:cubicBezTo>
                <a:cubicBezTo>
                  <a:pt x="24344" y="17683"/>
                  <a:pt x="25188" y="27022"/>
                  <a:pt x="25233" y="27488"/>
                </a:cubicBezTo>
                <a:lnTo>
                  <a:pt x="27755" y="45988"/>
                </a:lnTo>
                <a:cubicBezTo>
                  <a:pt x="27344" y="47233"/>
                  <a:pt x="27111" y="48572"/>
                  <a:pt x="27111" y="49911"/>
                </a:cubicBezTo>
                <a:cubicBezTo>
                  <a:pt x="27111" y="54016"/>
                  <a:pt x="29072" y="58166"/>
                  <a:pt x="32850" y="59222"/>
                </a:cubicBezTo>
                <a:cubicBezTo>
                  <a:pt x="33444" y="66494"/>
                  <a:pt x="37677" y="72483"/>
                  <a:pt x="42811" y="76844"/>
                </a:cubicBezTo>
                <a:lnTo>
                  <a:pt x="14388" y="84627"/>
                </a:lnTo>
                <a:cubicBezTo>
                  <a:pt x="5916" y="87805"/>
                  <a:pt x="0" y="96594"/>
                  <a:pt x="0" y="106000"/>
                </a:cubicBezTo>
                <a:lnTo>
                  <a:pt x="0" y="118000"/>
                </a:lnTo>
                <a:cubicBezTo>
                  <a:pt x="0" y="119105"/>
                  <a:pt x="894" y="120000"/>
                  <a:pt x="2000" y="120000"/>
                </a:cubicBezTo>
                <a:lnTo>
                  <a:pt x="46011" y="120000"/>
                </a:lnTo>
                <a:cubicBezTo>
                  <a:pt x="46011" y="119700"/>
                  <a:pt x="46066" y="119405"/>
                  <a:pt x="46200" y="119127"/>
                </a:cubicBezTo>
                <a:lnTo>
                  <a:pt x="57061" y="96777"/>
                </a:lnTo>
                <a:cubicBezTo>
                  <a:pt x="53888" y="95611"/>
                  <a:pt x="52000" y="92483"/>
                  <a:pt x="52000" y="88000"/>
                </a:cubicBezTo>
                <a:lnTo>
                  <a:pt x="52000" y="82616"/>
                </a:lnTo>
                <a:cubicBezTo>
                  <a:pt x="55055" y="83961"/>
                  <a:pt x="57905" y="84694"/>
                  <a:pt x="60000" y="84694"/>
                </a:cubicBezTo>
                <a:cubicBezTo>
                  <a:pt x="62094" y="84694"/>
                  <a:pt x="64944" y="83961"/>
                  <a:pt x="68000" y="82616"/>
                </a:cubicBezTo>
                <a:lnTo>
                  <a:pt x="68000" y="88000"/>
                </a:lnTo>
                <a:cubicBezTo>
                  <a:pt x="68000" y="92483"/>
                  <a:pt x="66111" y="95611"/>
                  <a:pt x="62938" y="96777"/>
                </a:cubicBezTo>
                <a:lnTo>
                  <a:pt x="73800" y="119127"/>
                </a:lnTo>
                <a:cubicBezTo>
                  <a:pt x="73933" y="119405"/>
                  <a:pt x="73988" y="119700"/>
                  <a:pt x="73988" y="120000"/>
                </a:cubicBezTo>
                <a:lnTo>
                  <a:pt x="118000" y="120000"/>
                </a:lnTo>
                <a:cubicBezTo>
                  <a:pt x="119105" y="120000"/>
                  <a:pt x="120000" y="119105"/>
                  <a:pt x="120000" y="118000"/>
                </a:cubicBezTo>
                <a:lnTo>
                  <a:pt x="120000" y="106000"/>
                </a:lnTo>
                <a:cubicBezTo>
                  <a:pt x="120000" y="96594"/>
                  <a:pt x="114083" y="87805"/>
                  <a:pt x="105438" y="84572"/>
                </a:cubicBezTo>
                <a:close/>
              </a:path>
            </a:pathLst>
          </a:custGeom>
          <a:solidFill>
            <a:srgbClr val="909090"/>
          </a:solidFill>
          <a:ln>
            <a:noFill/>
          </a:ln>
        </p:spPr>
        <p:txBody>
          <a:bodyPr lIns="19025" tIns="19025" rIns="19025" bIns="19025"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sp>
        <p:nvSpPr>
          <p:cNvPr id="647" name="Shape 647"/>
          <p:cNvSpPr/>
          <p:nvPr/>
        </p:nvSpPr>
        <p:spPr>
          <a:xfrm>
            <a:off x="301340" y="1201799"/>
            <a:ext cx="327398" cy="328318"/>
          </a:xfrm>
          <a:custGeom>
            <a:avLst/>
            <a:gdLst/>
            <a:ahLst/>
            <a:cxnLst/>
            <a:rect l="0" t="0" r="0" b="0"/>
            <a:pathLst>
              <a:path w="120000" h="120000" extrusionOk="0">
                <a:moveTo>
                  <a:pt x="104000" y="104000"/>
                </a:moveTo>
                <a:lnTo>
                  <a:pt x="88000" y="104000"/>
                </a:lnTo>
                <a:lnTo>
                  <a:pt x="88000" y="100000"/>
                </a:lnTo>
                <a:lnTo>
                  <a:pt x="104000" y="100000"/>
                </a:lnTo>
                <a:cubicBezTo>
                  <a:pt x="104000" y="100000"/>
                  <a:pt x="104000" y="104000"/>
                  <a:pt x="104000" y="104000"/>
                </a:cubicBezTo>
                <a:close/>
                <a:moveTo>
                  <a:pt x="60000" y="80694"/>
                </a:moveTo>
                <a:cubicBezTo>
                  <a:pt x="53305" y="80694"/>
                  <a:pt x="36783" y="71444"/>
                  <a:pt x="36783" y="57477"/>
                </a:cubicBezTo>
                <a:cubicBezTo>
                  <a:pt x="36783" y="56372"/>
                  <a:pt x="35888" y="55477"/>
                  <a:pt x="34783" y="55477"/>
                </a:cubicBezTo>
                <a:cubicBezTo>
                  <a:pt x="31877" y="55477"/>
                  <a:pt x="31111" y="51838"/>
                  <a:pt x="31111" y="49911"/>
                </a:cubicBezTo>
                <a:cubicBezTo>
                  <a:pt x="31111" y="47988"/>
                  <a:pt x="31877" y="44350"/>
                  <a:pt x="34783" y="44350"/>
                </a:cubicBezTo>
                <a:cubicBezTo>
                  <a:pt x="35733" y="44350"/>
                  <a:pt x="36555" y="43672"/>
                  <a:pt x="36744" y="42738"/>
                </a:cubicBezTo>
                <a:lnTo>
                  <a:pt x="38950" y="31722"/>
                </a:lnTo>
                <a:cubicBezTo>
                  <a:pt x="54000" y="31394"/>
                  <a:pt x="57916" y="26594"/>
                  <a:pt x="60000" y="23227"/>
                </a:cubicBezTo>
                <a:cubicBezTo>
                  <a:pt x="62083" y="26594"/>
                  <a:pt x="66000" y="31394"/>
                  <a:pt x="81050" y="31722"/>
                </a:cubicBezTo>
                <a:lnTo>
                  <a:pt x="83255" y="42738"/>
                </a:lnTo>
                <a:cubicBezTo>
                  <a:pt x="83444" y="43672"/>
                  <a:pt x="84261" y="44350"/>
                  <a:pt x="85216" y="44350"/>
                </a:cubicBezTo>
                <a:cubicBezTo>
                  <a:pt x="88122" y="44350"/>
                  <a:pt x="88888" y="47988"/>
                  <a:pt x="88888" y="49911"/>
                </a:cubicBezTo>
                <a:cubicBezTo>
                  <a:pt x="88888" y="51838"/>
                  <a:pt x="88122" y="55477"/>
                  <a:pt x="85216" y="55477"/>
                </a:cubicBezTo>
                <a:cubicBezTo>
                  <a:pt x="84111" y="55477"/>
                  <a:pt x="83216" y="56372"/>
                  <a:pt x="83216" y="57477"/>
                </a:cubicBezTo>
                <a:cubicBezTo>
                  <a:pt x="83216" y="71444"/>
                  <a:pt x="66694" y="80694"/>
                  <a:pt x="60000" y="80694"/>
                </a:cubicBezTo>
                <a:close/>
                <a:moveTo>
                  <a:pt x="105438" y="84572"/>
                </a:moveTo>
                <a:lnTo>
                  <a:pt x="77266" y="76777"/>
                </a:lnTo>
                <a:cubicBezTo>
                  <a:pt x="82366" y="72427"/>
                  <a:pt x="86561" y="66455"/>
                  <a:pt x="87144" y="59222"/>
                </a:cubicBezTo>
                <a:cubicBezTo>
                  <a:pt x="90927" y="58166"/>
                  <a:pt x="92888" y="54016"/>
                  <a:pt x="92888" y="49911"/>
                </a:cubicBezTo>
                <a:cubicBezTo>
                  <a:pt x="92888" y="48566"/>
                  <a:pt x="92655" y="47227"/>
                  <a:pt x="92238" y="45988"/>
                </a:cubicBezTo>
                <a:lnTo>
                  <a:pt x="94772" y="27416"/>
                </a:lnTo>
                <a:cubicBezTo>
                  <a:pt x="94811" y="27022"/>
                  <a:pt x="95655" y="17683"/>
                  <a:pt x="88633" y="9922"/>
                </a:cubicBezTo>
                <a:cubicBezTo>
                  <a:pt x="82672" y="3338"/>
                  <a:pt x="73038" y="0"/>
                  <a:pt x="60000" y="0"/>
                </a:cubicBezTo>
                <a:cubicBezTo>
                  <a:pt x="46961" y="0"/>
                  <a:pt x="37327" y="3338"/>
                  <a:pt x="31366" y="9922"/>
                </a:cubicBezTo>
                <a:cubicBezTo>
                  <a:pt x="24344" y="17683"/>
                  <a:pt x="25188" y="27022"/>
                  <a:pt x="25233" y="27488"/>
                </a:cubicBezTo>
                <a:lnTo>
                  <a:pt x="27755" y="45988"/>
                </a:lnTo>
                <a:cubicBezTo>
                  <a:pt x="27344" y="47233"/>
                  <a:pt x="27111" y="48572"/>
                  <a:pt x="27111" y="49911"/>
                </a:cubicBezTo>
                <a:cubicBezTo>
                  <a:pt x="27111" y="54016"/>
                  <a:pt x="29072" y="58166"/>
                  <a:pt x="32850" y="59222"/>
                </a:cubicBezTo>
                <a:cubicBezTo>
                  <a:pt x="33444" y="66494"/>
                  <a:pt x="37677" y="72483"/>
                  <a:pt x="42811" y="76844"/>
                </a:cubicBezTo>
                <a:lnTo>
                  <a:pt x="14388" y="84627"/>
                </a:lnTo>
                <a:cubicBezTo>
                  <a:pt x="5916" y="87805"/>
                  <a:pt x="0" y="96594"/>
                  <a:pt x="0" y="106000"/>
                </a:cubicBezTo>
                <a:lnTo>
                  <a:pt x="0" y="118000"/>
                </a:lnTo>
                <a:cubicBezTo>
                  <a:pt x="0" y="119105"/>
                  <a:pt x="894" y="120000"/>
                  <a:pt x="2000" y="120000"/>
                </a:cubicBezTo>
                <a:lnTo>
                  <a:pt x="46011" y="120000"/>
                </a:lnTo>
                <a:cubicBezTo>
                  <a:pt x="46011" y="119700"/>
                  <a:pt x="46066" y="119405"/>
                  <a:pt x="46200" y="119127"/>
                </a:cubicBezTo>
                <a:lnTo>
                  <a:pt x="57061" y="96777"/>
                </a:lnTo>
                <a:cubicBezTo>
                  <a:pt x="53888" y="95611"/>
                  <a:pt x="52000" y="92483"/>
                  <a:pt x="52000" y="88000"/>
                </a:cubicBezTo>
                <a:lnTo>
                  <a:pt x="52000" y="82616"/>
                </a:lnTo>
                <a:cubicBezTo>
                  <a:pt x="55055" y="83961"/>
                  <a:pt x="57905" y="84694"/>
                  <a:pt x="60000" y="84694"/>
                </a:cubicBezTo>
                <a:cubicBezTo>
                  <a:pt x="62094" y="84694"/>
                  <a:pt x="64944" y="83961"/>
                  <a:pt x="68000" y="82616"/>
                </a:cubicBezTo>
                <a:lnTo>
                  <a:pt x="68000" y="88000"/>
                </a:lnTo>
                <a:cubicBezTo>
                  <a:pt x="68000" y="92483"/>
                  <a:pt x="66111" y="95611"/>
                  <a:pt x="62938" y="96777"/>
                </a:cubicBezTo>
                <a:lnTo>
                  <a:pt x="73800" y="119127"/>
                </a:lnTo>
                <a:cubicBezTo>
                  <a:pt x="73933" y="119405"/>
                  <a:pt x="73988" y="119700"/>
                  <a:pt x="73988" y="120000"/>
                </a:cubicBezTo>
                <a:lnTo>
                  <a:pt x="118000" y="120000"/>
                </a:lnTo>
                <a:cubicBezTo>
                  <a:pt x="119105" y="120000"/>
                  <a:pt x="120000" y="119105"/>
                  <a:pt x="120000" y="118000"/>
                </a:cubicBezTo>
                <a:lnTo>
                  <a:pt x="120000" y="106000"/>
                </a:lnTo>
                <a:cubicBezTo>
                  <a:pt x="120000" y="96594"/>
                  <a:pt x="114083" y="87805"/>
                  <a:pt x="105438" y="84572"/>
                </a:cubicBezTo>
                <a:close/>
              </a:path>
            </a:pathLst>
          </a:custGeom>
          <a:solidFill>
            <a:srgbClr val="909090"/>
          </a:solidFill>
          <a:ln>
            <a:noFill/>
          </a:ln>
        </p:spPr>
        <p:txBody>
          <a:bodyPr lIns="19025" tIns="19025" rIns="19025" bIns="19025" anchor="ctr" anchorCtr="0">
            <a:noAutofit/>
          </a:bodyPr>
          <a:lstStyle/>
          <a:p>
            <a:pPr marL="0" marR="0" lvl="0" indent="0" algn="ctr" rtl="0">
              <a:spcBef>
                <a:spcPts val="0"/>
              </a:spcBef>
              <a:spcAft>
                <a:spcPts val="0"/>
              </a:spcAft>
              <a:buNone/>
            </a:pPr>
            <a:endParaRPr sz="3000">
              <a:solidFill>
                <a:srgbClr val="FFFFFF"/>
              </a:solidFill>
              <a:latin typeface="Cabin"/>
              <a:ea typeface="Cabin"/>
              <a:cs typeface="Cabin"/>
              <a:sym typeface="Cabin"/>
            </a:endParaRPr>
          </a:p>
        </p:txBody>
      </p:sp>
      <p:grpSp>
        <p:nvGrpSpPr>
          <p:cNvPr id="648" name="Shape 648"/>
          <p:cNvGrpSpPr/>
          <p:nvPr/>
        </p:nvGrpSpPr>
        <p:grpSpPr>
          <a:xfrm>
            <a:off x="3463823" y="1148442"/>
            <a:ext cx="565203" cy="566929"/>
            <a:chOff x="0" y="0"/>
            <a:chExt cx="1058412" cy="1060394"/>
          </a:xfrm>
        </p:grpSpPr>
        <p:sp>
          <p:nvSpPr>
            <p:cNvPr id="649" name="Shape 649"/>
            <p:cNvSpPr/>
            <p:nvPr/>
          </p:nvSpPr>
          <p:spPr>
            <a:xfrm>
              <a:off x="0" y="143513"/>
              <a:ext cx="484358" cy="342827"/>
            </a:xfrm>
            <a:custGeom>
              <a:avLst/>
              <a:gdLst/>
              <a:ahLst/>
              <a:cxnLst/>
              <a:rect l="0" t="0" r="0" b="0"/>
              <a:pathLst>
                <a:path w="120000" h="120000" extrusionOk="0">
                  <a:moveTo>
                    <a:pt x="120000" y="107438"/>
                  </a:moveTo>
                  <a:cubicBezTo>
                    <a:pt x="120000" y="95333"/>
                    <a:pt x="114394" y="83944"/>
                    <a:pt x="106844" y="80900"/>
                  </a:cubicBez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72"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cubicBezTo>
                    <a:pt x="120000" y="120000"/>
                    <a:pt x="120000" y="107438"/>
                    <a:pt x="120000" y="107438"/>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650" name="Shape 650"/>
            <p:cNvSpPr/>
            <p:nvPr/>
          </p:nvSpPr>
          <p:spPr>
            <a:xfrm>
              <a:off x="89694" y="0"/>
              <a:ext cx="296147" cy="138821"/>
            </a:xfrm>
            <a:custGeom>
              <a:avLst/>
              <a:gdLst/>
              <a:ahLst/>
              <a:cxnLst/>
              <a:rect l="0" t="0" r="0" b="0"/>
              <a:pathLst>
                <a:path w="120000" h="120000" extrusionOk="0">
                  <a:moveTo>
                    <a:pt x="62961" y="89417"/>
                  </a:moveTo>
                  <a:cubicBezTo>
                    <a:pt x="64588" y="85954"/>
                    <a:pt x="66872"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651" name="Shape 651"/>
            <p:cNvSpPr/>
            <p:nvPr/>
          </p:nvSpPr>
          <p:spPr>
            <a:xfrm>
              <a:off x="574052" y="143513"/>
              <a:ext cx="484360" cy="342827"/>
            </a:xfrm>
            <a:custGeom>
              <a:avLst/>
              <a:gdLst/>
              <a:ahLst/>
              <a:cxnLst/>
              <a:rect l="0" t="0" r="0" b="0"/>
              <a:pathLst>
                <a:path w="120000" h="120000" extrusionOk="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11"/>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652" name="Shape 652"/>
            <p:cNvSpPr/>
            <p:nvPr/>
          </p:nvSpPr>
          <p:spPr>
            <a:xfrm>
              <a:off x="663747" y="0"/>
              <a:ext cx="296147" cy="138821"/>
            </a:xfrm>
            <a:custGeom>
              <a:avLst/>
              <a:gdLst/>
              <a:ahLst/>
              <a:cxnLst/>
              <a:rect l="0" t="0" r="0" b="0"/>
              <a:pathLst>
                <a:path w="120000" h="120000" extrusionOk="0">
                  <a:moveTo>
                    <a:pt x="62961" y="89417"/>
                  </a:moveTo>
                  <a:cubicBezTo>
                    <a:pt x="64583" y="85954"/>
                    <a:pt x="66888" y="84314"/>
                    <a:pt x="69161" y="85040"/>
                  </a:cubicBezTo>
                  <a:cubicBezTo>
                    <a:pt x="71433" y="85748"/>
                    <a:pt x="73416" y="88720"/>
                    <a:pt x="74505" y="93040"/>
                  </a:cubicBezTo>
                  <a:cubicBezTo>
                    <a:pt x="77622" y="105422"/>
                    <a:pt x="86361" y="114977"/>
                    <a:pt x="97872" y="118594"/>
                  </a:cubicBezTo>
                  <a:cubicBezTo>
                    <a:pt x="107744" y="121708"/>
                    <a:pt x="116044" y="119182"/>
                    <a:pt x="120000" y="115622"/>
                  </a:cubicBezTo>
                  <a:cubicBezTo>
                    <a:pt x="114361" y="49805"/>
                    <a:pt x="89133" y="0"/>
                    <a:pt x="58933" y="0"/>
                  </a:cubicBezTo>
                  <a:cubicBezTo>
                    <a:pt x="31577" y="0"/>
                    <a:pt x="8327" y="40920"/>
                    <a:pt x="0" y="97548"/>
                  </a:cubicBezTo>
                  <a:lnTo>
                    <a:pt x="550" y="95880"/>
                  </a:lnTo>
                  <a:cubicBezTo>
                    <a:pt x="12461" y="113828"/>
                    <a:pt x="47005" y="123428"/>
                    <a:pt x="62961" y="89417"/>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653" name="Shape 653"/>
            <p:cNvSpPr/>
            <p:nvPr/>
          </p:nvSpPr>
          <p:spPr>
            <a:xfrm>
              <a:off x="358782" y="574054"/>
              <a:ext cx="296146" cy="138842"/>
            </a:xfrm>
            <a:custGeom>
              <a:avLst/>
              <a:gdLst/>
              <a:ahLst/>
              <a:cxnLst/>
              <a:rect l="0" t="0" r="0" b="0"/>
              <a:pathLst>
                <a:path w="120000" h="120000" extrusionOk="0">
                  <a:moveTo>
                    <a:pt x="0" y="97534"/>
                  </a:moveTo>
                  <a:lnTo>
                    <a:pt x="550" y="95866"/>
                  </a:lnTo>
                  <a:cubicBezTo>
                    <a:pt x="12461" y="113812"/>
                    <a:pt x="47005" y="123410"/>
                    <a:pt x="62961" y="89404"/>
                  </a:cubicBezTo>
                  <a:cubicBezTo>
                    <a:pt x="64588" y="85936"/>
                    <a:pt x="66872" y="84279"/>
                    <a:pt x="69161" y="85027"/>
                  </a:cubicBezTo>
                  <a:cubicBezTo>
                    <a:pt x="71433" y="85736"/>
                    <a:pt x="73416" y="88707"/>
                    <a:pt x="74505" y="93026"/>
                  </a:cubicBezTo>
                  <a:cubicBezTo>
                    <a:pt x="77622" y="105407"/>
                    <a:pt x="86361" y="114960"/>
                    <a:pt x="97872" y="118577"/>
                  </a:cubicBezTo>
                  <a:cubicBezTo>
                    <a:pt x="107744" y="121714"/>
                    <a:pt x="116044" y="119177"/>
                    <a:pt x="120000" y="115606"/>
                  </a:cubicBezTo>
                  <a:cubicBezTo>
                    <a:pt x="114361" y="49798"/>
                    <a:pt x="89138" y="0"/>
                    <a:pt x="58933" y="0"/>
                  </a:cubicBezTo>
                  <a:cubicBezTo>
                    <a:pt x="31577" y="0"/>
                    <a:pt x="8327" y="40914"/>
                    <a:pt x="0" y="97534"/>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654" name="Shape 654"/>
            <p:cNvSpPr/>
            <p:nvPr/>
          </p:nvSpPr>
          <p:spPr>
            <a:xfrm>
              <a:off x="269086" y="717566"/>
              <a:ext cx="484360" cy="342827"/>
            </a:xfrm>
            <a:custGeom>
              <a:avLst/>
              <a:gdLst/>
              <a:ahLst/>
              <a:cxnLst/>
              <a:rect l="0" t="0" r="0" b="0"/>
              <a:pathLst>
                <a:path w="120000" h="120000" extrusionOk="0">
                  <a:moveTo>
                    <a:pt x="106844" y="80900"/>
                  </a:moveTo>
                  <a:lnTo>
                    <a:pt x="80000" y="71172"/>
                  </a:lnTo>
                  <a:lnTo>
                    <a:pt x="80000" y="58311"/>
                  </a:lnTo>
                  <a:cubicBezTo>
                    <a:pt x="90800" y="48416"/>
                    <a:pt x="98116" y="30622"/>
                    <a:pt x="98494" y="10183"/>
                  </a:cubicBezTo>
                  <a:cubicBezTo>
                    <a:pt x="95777" y="11188"/>
                    <a:pt x="92744" y="11605"/>
                    <a:pt x="89777" y="11605"/>
                  </a:cubicBezTo>
                  <a:cubicBezTo>
                    <a:pt x="87411" y="11605"/>
                    <a:pt x="85083" y="11344"/>
                    <a:pt x="82994" y="10911"/>
                  </a:cubicBezTo>
                  <a:cubicBezTo>
                    <a:pt x="75505" y="9350"/>
                    <a:pt x="69355" y="5488"/>
                    <a:pt x="65372" y="0"/>
                  </a:cubicBezTo>
                  <a:cubicBezTo>
                    <a:pt x="53083" y="11605"/>
                    <a:pt x="33488" y="9777"/>
                    <a:pt x="22666" y="2033"/>
                  </a:cubicBezTo>
                  <a:cubicBezTo>
                    <a:pt x="22511" y="4172"/>
                    <a:pt x="22416" y="6333"/>
                    <a:pt x="22416" y="8533"/>
                  </a:cubicBezTo>
                  <a:cubicBezTo>
                    <a:pt x="22416" y="29055"/>
                    <a:pt x="29444" y="47083"/>
                    <a:pt x="40000" y="57416"/>
                  </a:cubicBezTo>
                  <a:lnTo>
                    <a:pt x="40000" y="71211"/>
                  </a:lnTo>
                  <a:lnTo>
                    <a:pt x="13988" y="80950"/>
                  </a:lnTo>
                  <a:cubicBezTo>
                    <a:pt x="6144" y="84116"/>
                    <a:pt x="0" y="95633"/>
                    <a:pt x="0" y="107166"/>
                  </a:cubicBezTo>
                  <a:lnTo>
                    <a:pt x="0" y="120000"/>
                  </a:lnTo>
                  <a:lnTo>
                    <a:pt x="120000" y="120000"/>
                  </a:lnTo>
                  <a:lnTo>
                    <a:pt x="120000" y="107438"/>
                  </a:lnTo>
                  <a:cubicBezTo>
                    <a:pt x="120000" y="95333"/>
                    <a:pt x="114394" y="83944"/>
                    <a:pt x="106844" y="80900"/>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655" name="Shape 655"/>
            <p:cNvSpPr/>
            <p:nvPr/>
          </p:nvSpPr>
          <p:spPr>
            <a:xfrm>
              <a:off x="143514" y="520235"/>
              <a:ext cx="148968" cy="148980"/>
            </a:xfrm>
            <a:custGeom>
              <a:avLst/>
              <a:gdLst/>
              <a:ahLst/>
              <a:cxnLst/>
              <a:rect l="0" t="0" r="0" b="0"/>
              <a:pathLst>
                <a:path w="120000" h="120000" extrusionOk="0">
                  <a:moveTo>
                    <a:pt x="115769" y="115767"/>
                  </a:moveTo>
                  <a:cubicBezTo>
                    <a:pt x="121415" y="110124"/>
                    <a:pt x="121415" y="100978"/>
                    <a:pt x="115769" y="95335"/>
                  </a:cubicBezTo>
                  <a:lnTo>
                    <a:pt x="24667" y="4232"/>
                  </a:lnTo>
                  <a:cubicBezTo>
                    <a:pt x="19026" y="-1410"/>
                    <a:pt x="9882" y="-1410"/>
                    <a:pt x="4236" y="4232"/>
                  </a:cubicBezTo>
                  <a:cubicBezTo>
                    <a:pt x="-1410" y="9875"/>
                    <a:pt x="-1410" y="19021"/>
                    <a:pt x="4236" y="24664"/>
                  </a:cubicBezTo>
                  <a:lnTo>
                    <a:pt x="95338" y="115767"/>
                  </a:lnTo>
                  <a:cubicBezTo>
                    <a:pt x="98158" y="118589"/>
                    <a:pt x="101854" y="120000"/>
                    <a:pt x="105556" y="120000"/>
                  </a:cubicBezTo>
                  <a:cubicBezTo>
                    <a:pt x="109252" y="120000"/>
                    <a:pt x="112948" y="118589"/>
                    <a:pt x="115769" y="115767"/>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sp>
          <p:nvSpPr>
            <p:cNvPr id="656" name="Shape 656"/>
            <p:cNvSpPr/>
            <p:nvPr/>
          </p:nvSpPr>
          <p:spPr>
            <a:xfrm>
              <a:off x="753447" y="520235"/>
              <a:ext cx="148970" cy="148980"/>
            </a:xfrm>
            <a:custGeom>
              <a:avLst/>
              <a:gdLst/>
              <a:ahLst/>
              <a:cxnLst/>
              <a:rect l="0" t="0" r="0" b="0"/>
              <a:pathLst>
                <a:path w="120000" h="120000" extrusionOk="0">
                  <a:moveTo>
                    <a:pt x="95333" y="4232"/>
                  </a:moveTo>
                  <a:lnTo>
                    <a:pt x="4236" y="95335"/>
                  </a:lnTo>
                  <a:cubicBezTo>
                    <a:pt x="-1410" y="100978"/>
                    <a:pt x="-1410" y="110124"/>
                    <a:pt x="4236" y="115767"/>
                  </a:cubicBezTo>
                  <a:cubicBezTo>
                    <a:pt x="7056" y="118589"/>
                    <a:pt x="10752" y="120000"/>
                    <a:pt x="14448" y="120000"/>
                  </a:cubicBezTo>
                  <a:cubicBezTo>
                    <a:pt x="18150" y="120000"/>
                    <a:pt x="21846" y="118589"/>
                    <a:pt x="24666" y="115767"/>
                  </a:cubicBezTo>
                  <a:lnTo>
                    <a:pt x="115763" y="24664"/>
                  </a:lnTo>
                  <a:cubicBezTo>
                    <a:pt x="121410" y="19021"/>
                    <a:pt x="121410" y="9875"/>
                    <a:pt x="115763" y="4232"/>
                  </a:cubicBezTo>
                  <a:cubicBezTo>
                    <a:pt x="110123" y="-1410"/>
                    <a:pt x="100974" y="-1410"/>
                    <a:pt x="95333" y="4232"/>
                  </a:cubicBezTo>
                  <a:close/>
                </a:path>
              </a:pathLst>
            </a:custGeom>
            <a:solidFill>
              <a:srgbClr val="909090"/>
            </a:solidFill>
            <a:ln>
              <a:noFill/>
            </a:ln>
          </p:spPr>
          <p:txBody>
            <a:bodyPr lIns="0" tIns="0" rIns="0" bIns="0" anchor="ctr" anchorCtr="0">
              <a:noAutofit/>
            </a:bodyPr>
            <a:lstStyle/>
            <a:p>
              <a:pPr marL="0" marR="0" lvl="0" indent="0" algn="ctr" rtl="0">
                <a:spcBef>
                  <a:spcPts val="0"/>
                </a:spcBef>
                <a:spcAft>
                  <a:spcPts val="0"/>
                </a:spcAft>
                <a:buNone/>
              </a:pPr>
              <a:endParaRPr sz="1000">
                <a:solidFill>
                  <a:srgbClr val="86ABBC"/>
                </a:solidFill>
                <a:latin typeface="Helvetica Neue"/>
                <a:ea typeface="Helvetica Neue"/>
                <a:cs typeface="Helvetica Neue"/>
                <a:sym typeface="Helvetica Neue"/>
              </a:endParaRPr>
            </a:p>
          </p:txBody>
        </p:sp>
      </p:grpSp>
      <p:grpSp>
        <p:nvGrpSpPr>
          <p:cNvPr id="657" name="Shape 657"/>
          <p:cNvGrpSpPr/>
          <p:nvPr/>
        </p:nvGrpSpPr>
        <p:grpSpPr>
          <a:xfrm>
            <a:off x="4102148" y="866396"/>
            <a:ext cx="489769" cy="647413"/>
            <a:chOff x="5364076" y="1265819"/>
            <a:chExt cx="2297924" cy="3037561"/>
          </a:xfrm>
        </p:grpSpPr>
        <p:sp>
          <p:nvSpPr>
            <p:cNvPr id="658" name="Shape 658"/>
            <p:cNvSpPr/>
            <p:nvPr/>
          </p:nvSpPr>
          <p:spPr>
            <a:xfrm>
              <a:off x="5364076" y="2233417"/>
              <a:ext cx="2297924" cy="2069962"/>
            </a:xfrm>
            <a:custGeom>
              <a:avLst/>
              <a:gdLst/>
              <a:ahLst/>
              <a:cxnLst/>
              <a:rect l="0" t="0" r="0" b="0"/>
              <a:pathLst>
                <a:path w="120000" h="120000" extrusionOk="0">
                  <a:moveTo>
                    <a:pt x="115958" y="115508"/>
                  </a:moveTo>
                  <a:lnTo>
                    <a:pt x="117979" y="115508"/>
                  </a:lnTo>
                  <a:cubicBezTo>
                    <a:pt x="119078" y="115508"/>
                    <a:pt x="119964" y="116493"/>
                    <a:pt x="119964" y="117754"/>
                  </a:cubicBezTo>
                  <a:cubicBezTo>
                    <a:pt x="119964" y="118975"/>
                    <a:pt x="119078" y="119960"/>
                    <a:pt x="117979" y="119960"/>
                  </a:cubicBezTo>
                  <a:lnTo>
                    <a:pt x="113973" y="119960"/>
                  </a:lnTo>
                  <a:lnTo>
                    <a:pt x="93979" y="119960"/>
                  </a:lnTo>
                  <a:lnTo>
                    <a:pt x="81961" y="119960"/>
                  </a:lnTo>
                  <a:lnTo>
                    <a:pt x="37967" y="119960"/>
                  </a:lnTo>
                  <a:lnTo>
                    <a:pt x="25985" y="119960"/>
                  </a:lnTo>
                  <a:lnTo>
                    <a:pt x="6026" y="119960"/>
                  </a:lnTo>
                  <a:lnTo>
                    <a:pt x="2020" y="119960"/>
                  </a:lnTo>
                  <a:cubicBezTo>
                    <a:pt x="921" y="119960"/>
                    <a:pt x="0" y="118975"/>
                    <a:pt x="0" y="117754"/>
                  </a:cubicBezTo>
                  <a:cubicBezTo>
                    <a:pt x="0" y="116493"/>
                    <a:pt x="921" y="115508"/>
                    <a:pt x="2020" y="115508"/>
                  </a:cubicBezTo>
                  <a:lnTo>
                    <a:pt x="4005" y="115508"/>
                  </a:lnTo>
                  <a:lnTo>
                    <a:pt x="4005" y="64451"/>
                  </a:lnTo>
                  <a:cubicBezTo>
                    <a:pt x="4005" y="63230"/>
                    <a:pt x="4892" y="62206"/>
                    <a:pt x="6026" y="62206"/>
                  </a:cubicBezTo>
                  <a:lnTo>
                    <a:pt x="19958" y="62206"/>
                  </a:lnTo>
                  <a:lnTo>
                    <a:pt x="19958" y="55548"/>
                  </a:lnTo>
                  <a:cubicBezTo>
                    <a:pt x="19958" y="54326"/>
                    <a:pt x="20880" y="53342"/>
                    <a:pt x="21979" y="53342"/>
                  </a:cubicBezTo>
                  <a:cubicBezTo>
                    <a:pt x="23078" y="53342"/>
                    <a:pt x="23964" y="54326"/>
                    <a:pt x="23964" y="55548"/>
                  </a:cubicBezTo>
                  <a:lnTo>
                    <a:pt x="23964" y="62206"/>
                  </a:lnTo>
                  <a:lnTo>
                    <a:pt x="25985" y="62206"/>
                  </a:lnTo>
                  <a:cubicBezTo>
                    <a:pt x="27084" y="62206"/>
                    <a:pt x="27970" y="63230"/>
                    <a:pt x="27970" y="64451"/>
                  </a:cubicBezTo>
                  <a:lnTo>
                    <a:pt x="27970" y="115508"/>
                  </a:lnTo>
                  <a:lnTo>
                    <a:pt x="35982" y="115508"/>
                  </a:lnTo>
                  <a:lnTo>
                    <a:pt x="35982" y="15561"/>
                  </a:lnTo>
                  <a:cubicBezTo>
                    <a:pt x="35982" y="14340"/>
                    <a:pt x="36868" y="13315"/>
                    <a:pt x="37967" y="13315"/>
                  </a:cubicBezTo>
                  <a:lnTo>
                    <a:pt x="47964" y="13315"/>
                  </a:lnTo>
                  <a:lnTo>
                    <a:pt x="47964" y="2206"/>
                  </a:lnTo>
                  <a:cubicBezTo>
                    <a:pt x="47964" y="984"/>
                    <a:pt x="48850" y="0"/>
                    <a:pt x="49985" y="0"/>
                  </a:cubicBezTo>
                  <a:lnTo>
                    <a:pt x="69979" y="0"/>
                  </a:lnTo>
                  <a:cubicBezTo>
                    <a:pt x="71078" y="0"/>
                    <a:pt x="71964" y="984"/>
                    <a:pt x="71964" y="2206"/>
                  </a:cubicBezTo>
                  <a:lnTo>
                    <a:pt x="71964" y="13315"/>
                  </a:lnTo>
                  <a:lnTo>
                    <a:pt x="81961" y="13315"/>
                  </a:lnTo>
                  <a:cubicBezTo>
                    <a:pt x="83060" y="13315"/>
                    <a:pt x="83982" y="14340"/>
                    <a:pt x="83982" y="15561"/>
                  </a:cubicBezTo>
                  <a:lnTo>
                    <a:pt x="83982" y="115508"/>
                  </a:lnTo>
                  <a:lnTo>
                    <a:pt x="91958" y="115508"/>
                  </a:lnTo>
                  <a:lnTo>
                    <a:pt x="91958" y="64451"/>
                  </a:lnTo>
                  <a:cubicBezTo>
                    <a:pt x="91958" y="63230"/>
                    <a:pt x="92844" y="62206"/>
                    <a:pt x="93979" y="62206"/>
                  </a:cubicBezTo>
                  <a:lnTo>
                    <a:pt x="95964" y="62206"/>
                  </a:lnTo>
                  <a:lnTo>
                    <a:pt x="95964" y="55548"/>
                  </a:lnTo>
                  <a:cubicBezTo>
                    <a:pt x="95964" y="54326"/>
                    <a:pt x="96850" y="53342"/>
                    <a:pt x="97949" y="53342"/>
                  </a:cubicBezTo>
                  <a:cubicBezTo>
                    <a:pt x="99084" y="53342"/>
                    <a:pt x="99970" y="54326"/>
                    <a:pt x="99970" y="55548"/>
                  </a:cubicBezTo>
                  <a:lnTo>
                    <a:pt x="99970" y="62206"/>
                  </a:lnTo>
                  <a:lnTo>
                    <a:pt x="113973" y="62206"/>
                  </a:lnTo>
                  <a:cubicBezTo>
                    <a:pt x="115072" y="62206"/>
                    <a:pt x="115958" y="63230"/>
                    <a:pt x="115958" y="64451"/>
                  </a:cubicBezTo>
                  <a:lnTo>
                    <a:pt x="115958" y="115508"/>
                  </a:lnTo>
                  <a:close/>
                  <a:moveTo>
                    <a:pt x="45979" y="97780"/>
                  </a:moveTo>
                  <a:lnTo>
                    <a:pt x="73949" y="97780"/>
                  </a:lnTo>
                  <a:cubicBezTo>
                    <a:pt x="75084" y="97780"/>
                    <a:pt x="75970" y="96795"/>
                    <a:pt x="75970" y="95574"/>
                  </a:cubicBezTo>
                  <a:cubicBezTo>
                    <a:pt x="75970" y="94313"/>
                    <a:pt x="75084" y="93328"/>
                    <a:pt x="73949" y="93328"/>
                  </a:cubicBezTo>
                  <a:lnTo>
                    <a:pt x="45979" y="93328"/>
                  </a:lnTo>
                  <a:cubicBezTo>
                    <a:pt x="44880" y="93328"/>
                    <a:pt x="43958" y="94313"/>
                    <a:pt x="43958" y="95574"/>
                  </a:cubicBezTo>
                  <a:cubicBezTo>
                    <a:pt x="43958" y="96795"/>
                    <a:pt x="44880" y="97780"/>
                    <a:pt x="45979" y="97780"/>
                  </a:cubicBezTo>
                  <a:close/>
                  <a:moveTo>
                    <a:pt x="45979" y="84425"/>
                  </a:moveTo>
                  <a:lnTo>
                    <a:pt x="73949" y="84425"/>
                  </a:lnTo>
                  <a:cubicBezTo>
                    <a:pt x="75084" y="84425"/>
                    <a:pt x="75970" y="83440"/>
                    <a:pt x="75970" y="82219"/>
                  </a:cubicBezTo>
                  <a:cubicBezTo>
                    <a:pt x="75970" y="80998"/>
                    <a:pt x="75084" y="80013"/>
                    <a:pt x="73949" y="80013"/>
                  </a:cubicBezTo>
                  <a:lnTo>
                    <a:pt x="45979" y="80013"/>
                  </a:lnTo>
                  <a:cubicBezTo>
                    <a:pt x="44880" y="80013"/>
                    <a:pt x="43958" y="80998"/>
                    <a:pt x="43958" y="82219"/>
                  </a:cubicBezTo>
                  <a:cubicBezTo>
                    <a:pt x="43958" y="83440"/>
                    <a:pt x="44880" y="84425"/>
                    <a:pt x="45979" y="84425"/>
                  </a:cubicBezTo>
                  <a:close/>
                  <a:moveTo>
                    <a:pt x="45979" y="71109"/>
                  </a:moveTo>
                  <a:lnTo>
                    <a:pt x="73949" y="71109"/>
                  </a:lnTo>
                  <a:cubicBezTo>
                    <a:pt x="75084" y="71109"/>
                    <a:pt x="75970" y="70124"/>
                    <a:pt x="75970" y="68903"/>
                  </a:cubicBezTo>
                  <a:cubicBezTo>
                    <a:pt x="75970" y="67642"/>
                    <a:pt x="75084" y="66657"/>
                    <a:pt x="73949" y="66657"/>
                  </a:cubicBezTo>
                  <a:lnTo>
                    <a:pt x="45979" y="66657"/>
                  </a:lnTo>
                  <a:cubicBezTo>
                    <a:pt x="44880" y="66657"/>
                    <a:pt x="43958" y="67642"/>
                    <a:pt x="43958" y="68903"/>
                  </a:cubicBezTo>
                  <a:cubicBezTo>
                    <a:pt x="43958" y="70124"/>
                    <a:pt x="44880" y="71109"/>
                    <a:pt x="45979" y="71109"/>
                  </a:cubicBezTo>
                  <a:close/>
                  <a:moveTo>
                    <a:pt x="45979" y="57793"/>
                  </a:moveTo>
                  <a:lnTo>
                    <a:pt x="73949" y="57793"/>
                  </a:lnTo>
                  <a:cubicBezTo>
                    <a:pt x="75084" y="57793"/>
                    <a:pt x="75970" y="56769"/>
                    <a:pt x="75970" y="55548"/>
                  </a:cubicBezTo>
                  <a:cubicBezTo>
                    <a:pt x="75970" y="54326"/>
                    <a:pt x="75084" y="53342"/>
                    <a:pt x="73949" y="53342"/>
                  </a:cubicBezTo>
                  <a:lnTo>
                    <a:pt x="45979" y="53342"/>
                  </a:lnTo>
                  <a:cubicBezTo>
                    <a:pt x="44880" y="53342"/>
                    <a:pt x="43958" y="54326"/>
                    <a:pt x="43958" y="55548"/>
                  </a:cubicBezTo>
                  <a:cubicBezTo>
                    <a:pt x="43958" y="56769"/>
                    <a:pt x="44880" y="57793"/>
                    <a:pt x="45979" y="57793"/>
                  </a:cubicBezTo>
                  <a:close/>
                  <a:moveTo>
                    <a:pt x="45979" y="44438"/>
                  </a:moveTo>
                  <a:lnTo>
                    <a:pt x="73949" y="44438"/>
                  </a:lnTo>
                  <a:cubicBezTo>
                    <a:pt x="75084" y="44438"/>
                    <a:pt x="75970" y="43453"/>
                    <a:pt x="75970" y="42232"/>
                  </a:cubicBezTo>
                  <a:cubicBezTo>
                    <a:pt x="75970" y="41011"/>
                    <a:pt x="75084" y="39986"/>
                    <a:pt x="73949" y="39986"/>
                  </a:cubicBezTo>
                  <a:lnTo>
                    <a:pt x="45979" y="39986"/>
                  </a:lnTo>
                  <a:cubicBezTo>
                    <a:pt x="44880" y="39986"/>
                    <a:pt x="43958" y="41011"/>
                    <a:pt x="43958" y="42232"/>
                  </a:cubicBezTo>
                  <a:cubicBezTo>
                    <a:pt x="43958" y="43453"/>
                    <a:pt x="44880" y="44438"/>
                    <a:pt x="45979" y="44438"/>
                  </a:cubicBezTo>
                  <a:close/>
                  <a:moveTo>
                    <a:pt x="45979" y="31122"/>
                  </a:moveTo>
                  <a:lnTo>
                    <a:pt x="73949" y="31122"/>
                  </a:lnTo>
                  <a:cubicBezTo>
                    <a:pt x="75084" y="31122"/>
                    <a:pt x="75970" y="30098"/>
                    <a:pt x="75970" y="28877"/>
                  </a:cubicBezTo>
                  <a:cubicBezTo>
                    <a:pt x="75970" y="27655"/>
                    <a:pt x="75084" y="26671"/>
                    <a:pt x="73949" y="26671"/>
                  </a:cubicBezTo>
                  <a:lnTo>
                    <a:pt x="45979" y="26671"/>
                  </a:lnTo>
                  <a:cubicBezTo>
                    <a:pt x="44880" y="26671"/>
                    <a:pt x="43958" y="27655"/>
                    <a:pt x="43958" y="28877"/>
                  </a:cubicBezTo>
                  <a:cubicBezTo>
                    <a:pt x="43958" y="30098"/>
                    <a:pt x="44880" y="31122"/>
                    <a:pt x="45979" y="31122"/>
                  </a:cubicBezTo>
                  <a:close/>
                </a:path>
              </a:pathLst>
            </a:custGeom>
            <a:solidFill>
              <a:srgbClr val="919191"/>
            </a:solidFill>
            <a:ln>
              <a:noFill/>
            </a:ln>
          </p:spPr>
          <p:txBody>
            <a:bodyPr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nvGrpSpPr>
            <p:cNvPr id="659" name="Shape 659"/>
            <p:cNvGrpSpPr/>
            <p:nvPr/>
          </p:nvGrpSpPr>
          <p:grpSpPr>
            <a:xfrm>
              <a:off x="6085158" y="1265819"/>
              <a:ext cx="849767" cy="979541"/>
              <a:chOff x="5498660" y="1265820"/>
              <a:chExt cx="158601" cy="182822"/>
            </a:xfrm>
          </p:grpSpPr>
          <p:sp>
            <p:nvSpPr>
              <p:cNvPr id="660" name="Shape 660"/>
              <p:cNvSpPr/>
              <p:nvPr/>
            </p:nvSpPr>
            <p:spPr>
              <a:xfrm>
                <a:off x="5599183" y="1297692"/>
                <a:ext cx="21220" cy="72124"/>
              </a:xfrm>
              <a:custGeom>
                <a:avLst/>
                <a:gdLst/>
                <a:ahLst/>
                <a:cxnLst/>
                <a:rect l="0" t="0" r="0" b="0"/>
                <a:pathLst>
                  <a:path w="120000" h="120000" extrusionOk="0">
                    <a:moveTo>
                      <a:pt x="0" y="119788"/>
                    </a:moveTo>
                    <a:cubicBezTo>
                      <a:pt x="71715" y="107535"/>
                      <a:pt x="119289" y="84507"/>
                      <a:pt x="119289" y="58098"/>
                    </a:cubicBezTo>
                    <a:cubicBezTo>
                      <a:pt x="119289" y="34225"/>
                      <a:pt x="79526" y="12887"/>
                      <a:pt x="18461" y="0"/>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61" name="Shape 661"/>
              <p:cNvSpPr/>
              <p:nvPr/>
            </p:nvSpPr>
            <p:spPr>
              <a:xfrm>
                <a:off x="5535521" y="1297692"/>
                <a:ext cx="21220" cy="72124"/>
              </a:xfrm>
              <a:custGeom>
                <a:avLst/>
                <a:gdLst/>
                <a:ahLst/>
                <a:cxnLst/>
                <a:rect l="0" t="0" r="0" b="0"/>
                <a:pathLst>
                  <a:path w="120000" h="120000" extrusionOk="0">
                    <a:moveTo>
                      <a:pt x="101538" y="0"/>
                    </a:moveTo>
                    <a:cubicBezTo>
                      <a:pt x="39763" y="12887"/>
                      <a:pt x="0" y="34225"/>
                      <a:pt x="0" y="58098"/>
                    </a:cubicBezTo>
                    <a:cubicBezTo>
                      <a:pt x="0" y="84507"/>
                      <a:pt x="47573" y="107535"/>
                      <a:pt x="119289" y="119788"/>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62" name="Shape 662"/>
              <p:cNvSpPr/>
              <p:nvPr/>
            </p:nvSpPr>
            <p:spPr>
              <a:xfrm>
                <a:off x="5608676" y="1281479"/>
                <a:ext cx="30714" cy="104552"/>
              </a:xfrm>
              <a:custGeom>
                <a:avLst/>
                <a:gdLst/>
                <a:ahLst/>
                <a:cxnLst/>
                <a:rect l="0" t="0" r="0" b="0"/>
                <a:pathLst>
                  <a:path w="120000" h="120000" extrusionOk="0">
                    <a:moveTo>
                      <a:pt x="0" y="119854"/>
                    </a:moveTo>
                    <a:cubicBezTo>
                      <a:pt x="71604" y="107621"/>
                      <a:pt x="119506" y="84757"/>
                      <a:pt x="119506" y="58543"/>
                    </a:cubicBezTo>
                    <a:cubicBezTo>
                      <a:pt x="119506" y="34223"/>
                      <a:pt x="77530" y="12669"/>
                      <a:pt x="13827" y="0"/>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63" name="Shape 663"/>
              <p:cNvSpPr/>
              <p:nvPr/>
            </p:nvSpPr>
            <p:spPr>
              <a:xfrm>
                <a:off x="5516532" y="1281479"/>
                <a:ext cx="30714" cy="104552"/>
              </a:xfrm>
              <a:custGeom>
                <a:avLst/>
                <a:gdLst/>
                <a:ahLst/>
                <a:cxnLst/>
                <a:rect l="0" t="0" r="0" b="0"/>
                <a:pathLst>
                  <a:path w="120000" h="120000" extrusionOk="0">
                    <a:moveTo>
                      <a:pt x="106721" y="0"/>
                    </a:moveTo>
                    <a:cubicBezTo>
                      <a:pt x="42295" y="12639"/>
                      <a:pt x="0" y="34285"/>
                      <a:pt x="0" y="58692"/>
                    </a:cubicBezTo>
                    <a:cubicBezTo>
                      <a:pt x="0" y="84842"/>
                      <a:pt x="47704" y="107651"/>
                      <a:pt x="119508" y="119854"/>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64" name="Shape 664"/>
              <p:cNvSpPr/>
              <p:nvPr/>
            </p:nvSpPr>
            <p:spPr>
              <a:xfrm>
                <a:off x="5617612" y="1265820"/>
                <a:ext cx="39650" cy="136420"/>
              </a:xfrm>
              <a:custGeom>
                <a:avLst/>
                <a:gdLst/>
                <a:ahLst/>
                <a:cxnLst/>
                <a:rect l="0" t="0" r="0" b="0"/>
                <a:pathLst>
                  <a:path w="120000" h="120000" extrusionOk="0">
                    <a:moveTo>
                      <a:pt x="0" y="119888"/>
                    </a:moveTo>
                    <a:cubicBezTo>
                      <a:pt x="71619" y="107709"/>
                      <a:pt x="119619" y="85027"/>
                      <a:pt x="119619" y="58994"/>
                    </a:cubicBezTo>
                    <a:cubicBezTo>
                      <a:pt x="119619" y="34301"/>
                      <a:pt x="75809" y="12513"/>
                      <a:pt x="9904" y="0"/>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665" name="Shape 665"/>
              <p:cNvSpPr/>
              <p:nvPr/>
            </p:nvSpPr>
            <p:spPr>
              <a:xfrm>
                <a:off x="5498660" y="1265824"/>
                <a:ext cx="39649" cy="136420"/>
              </a:xfrm>
              <a:custGeom>
                <a:avLst/>
                <a:gdLst/>
                <a:ahLst/>
                <a:cxnLst/>
                <a:rect l="0" t="0" r="0" b="0"/>
                <a:pathLst>
                  <a:path w="120000" h="120000" extrusionOk="0">
                    <a:moveTo>
                      <a:pt x="109714" y="0"/>
                    </a:moveTo>
                    <a:cubicBezTo>
                      <a:pt x="43809" y="12513"/>
                      <a:pt x="0" y="34301"/>
                      <a:pt x="0" y="58994"/>
                    </a:cubicBezTo>
                    <a:cubicBezTo>
                      <a:pt x="0" y="85027"/>
                      <a:pt x="48380" y="107709"/>
                      <a:pt x="119619" y="119888"/>
                    </a:cubicBezTo>
                  </a:path>
                </a:pathLst>
              </a:custGeom>
              <a:solidFill>
                <a:srgbClr val="919191"/>
              </a:solidFill>
              <a:ln w="20875" cap="rnd"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cxnSp>
            <p:nvCxnSpPr>
              <p:cNvPr id="666" name="Shape 666"/>
              <p:cNvCxnSpPr/>
              <p:nvPr/>
            </p:nvCxnSpPr>
            <p:spPr>
              <a:xfrm>
                <a:off x="5577960" y="1333469"/>
                <a:ext cx="558" cy="115173"/>
              </a:xfrm>
              <a:prstGeom prst="straightConnector1">
                <a:avLst/>
              </a:prstGeom>
              <a:solidFill>
                <a:srgbClr val="919191"/>
              </a:solidFill>
              <a:ln w="20875" cap="rnd" cmpd="sng">
                <a:solidFill>
                  <a:schemeClr val="dk2"/>
                </a:solidFill>
                <a:prstDash val="solid"/>
                <a:miter/>
                <a:headEnd type="none" w="med" len="med"/>
                <a:tailEnd type="none" w="med" len="med"/>
              </a:ln>
            </p:spPr>
          </p:cxnSp>
          <p:sp>
            <p:nvSpPr>
              <p:cNvPr id="667" name="Shape 667"/>
              <p:cNvSpPr/>
              <p:nvPr/>
            </p:nvSpPr>
            <p:spPr>
              <a:xfrm>
                <a:off x="5563467" y="1319473"/>
                <a:ext cx="29039" cy="29072"/>
              </a:xfrm>
              <a:custGeom>
                <a:avLst/>
                <a:gdLst/>
                <a:ahLst/>
                <a:cxnLst/>
                <a:rect l="0" t="0" r="0" b="0"/>
                <a:pathLst>
                  <a:path w="120000" h="120000" extrusionOk="0">
                    <a:moveTo>
                      <a:pt x="59999" y="119473"/>
                    </a:moveTo>
                    <a:cubicBezTo>
                      <a:pt x="26842" y="119473"/>
                      <a:pt x="0" y="92105"/>
                      <a:pt x="0" y="59473"/>
                    </a:cubicBezTo>
                    <a:cubicBezTo>
                      <a:pt x="0" y="26315"/>
                      <a:pt x="26842" y="0"/>
                      <a:pt x="59999" y="0"/>
                    </a:cubicBezTo>
                    <a:cubicBezTo>
                      <a:pt x="92631" y="0"/>
                      <a:pt x="119473" y="26315"/>
                      <a:pt x="119473" y="59473"/>
                    </a:cubicBezTo>
                    <a:cubicBezTo>
                      <a:pt x="119473" y="92105"/>
                      <a:pt x="92631" y="119473"/>
                      <a:pt x="59999" y="119473"/>
                    </a:cubicBezTo>
                  </a:path>
                </a:pathLst>
              </a:custGeom>
              <a:solidFill>
                <a:srgbClr val="919191"/>
              </a:solidFill>
              <a:ln w="9525" cap="flat" cmpd="sng">
                <a:solidFill>
                  <a:srgbClr val="7F7F7F"/>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grpSp>
      </p:grpSp>
      <p:cxnSp>
        <p:nvCxnSpPr>
          <p:cNvPr id="668" name="Shape 668"/>
          <p:cNvCxnSpPr/>
          <p:nvPr/>
        </p:nvCxnSpPr>
        <p:spPr>
          <a:xfrm flipH="1">
            <a:off x="5003462" y="1640764"/>
            <a:ext cx="1954938" cy="1925190"/>
          </a:xfrm>
          <a:prstGeom prst="straightConnector1">
            <a:avLst/>
          </a:prstGeom>
          <a:noFill/>
          <a:ln w="9525" cap="flat" cmpd="sng">
            <a:solidFill>
              <a:schemeClr val="lt2"/>
            </a:solidFill>
            <a:prstDash val="dash"/>
            <a:round/>
            <a:headEnd type="triangle" w="lg" len="lg"/>
            <a:tailEnd type="triangle" w="lg" len="lg"/>
          </a:ln>
        </p:spPr>
      </p:cxnSp>
      <p:cxnSp>
        <p:nvCxnSpPr>
          <p:cNvPr id="669" name="Shape 669"/>
          <p:cNvCxnSpPr/>
          <p:nvPr/>
        </p:nvCxnSpPr>
        <p:spPr>
          <a:xfrm>
            <a:off x="1493079" y="1683190"/>
            <a:ext cx="2357985" cy="1663030"/>
          </a:xfrm>
          <a:prstGeom prst="straightConnector1">
            <a:avLst/>
          </a:prstGeom>
          <a:noFill/>
          <a:ln w="9525" cap="flat" cmpd="sng">
            <a:solidFill>
              <a:schemeClr val="lt2"/>
            </a:solidFill>
            <a:prstDash val="dash"/>
            <a:round/>
            <a:headEnd type="triangle" w="lg" len="lg"/>
            <a:tailEnd type="triangle" w="lg" len="lg"/>
          </a:ln>
        </p:spPr>
      </p:cxnSp>
      <p:cxnSp>
        <p:nvCxnSpPr>
          <p:cNvPr id="670" name="Shape 670"/>
          <p:cNvCxnSpPr/>
          <p:nvPr/>
        </p:nvCxnSpPr>
        <p:spPr>
          <a:xfrm>
            <a:off x="4346392" y="2079010"/>
            <a:ext cx="16612" cy="1139726"/>
          </a:xfrm>
          <a:prstGeom prst="straightConnector1">
            <a:avLst/>
          </a:prstGeom>
          <a:noFill/>
          <a:ln w="9525" cap="flat" cmpd="sng">
            <a:solidFill>
              <a:schemeClr val="lt2"/>
            </a:solidFill>
            <a:prstDash val="dash"/>
            <a:round/>
            <a:headEnd type="triangle" w="lg" len="lg"/>
            <a:tailEnd type="triangle" w="lg" len="lg"/>
          </a:ln>
        </p:spPr>
      </p:cxnSp>
      <p:sp>
        <p:nvSpPr>
          <p:cNvPr id="671" name="Shape 671"/>
          <p:cNvSpPr/>
          <p:nvPr/>
        </p:nvSpPr>
        <p:spPr>
          <a:xfrm>
            <a:off x="2418246" y="2255225"/>
            <a:ext cx="298190" cy="342154"/>
          </a:xfrm>
          <a:custGeom>
            <a:avLst/>
            <a:gdLst/>
            <a:ahLst/>
            <a:cxnLst/>
            <a:rect l="0" t="0" r="0" b="0"/>
            <a:pathLst>
              <a:path w="120000" h="120000" extrusionOk="0">
                <a:moveTo>
                  <a:pt x="116400" y="29763"/>
                </a:moveTo>
                <a:lnTo>
                  <a:pt x="58092" y="29763"/>
                </a:lnTo>
                <a:cubicBezTo>
                  <a:pt x="55356" y="29763"/>
                  <a:pt x="53701" y="27172"/>
                  <a:pt x="54997" y="25150"/>
                </a:cubicBezTo>
                <a:lnTo>
                  <a:pt x="67306" y="6508"/>
                </a:lnTo>
                <a:cubicBezTo>
                  <a:pt x="68242" y="4992"/>
                  <a:pt x="67666" y="3096"/>
                  <a:pt x="66010" y="2211"/>
                </a:cubicBezTo>
                <a:lnTo>
                  <a:pt x="63275" y="821"/>
                </a:lnTo>
                <a:cubicBezTo>
                  <a:pt x="61547" y="0"/>
                  <a:pt x="59388" y="505"/>
                  <a:pt x="58452" y="1958"/>
                </a:cubicBezTo>
                <a:lnTo>
                  <a:pt x="29298" y="46319"/>
                </a:lnTo>
                <a:cubicBezTo>
                  <a:pt x="27930" y="48404"/>
                  <a:pt x="24475" y="48404"/>
                  <a:pt x="23107" y="46319"/>
                </a:cubicBezTo>
                <a:lnTo>
                  <a:pt x="10869" y="27677"/>
                </a:lnTo>
                <a:cubicBezTo>
                  <a:pt x="9862" y="26161"/>
                  <a:pt x="7702" y="25655"/>
                  <a:pt x="6046" y="26540"/>
                </a:cubicBezTo>
                <a:lnTo>
                  <a:pt x="3311" y="27930"/>
                </a:lnTo>
                <a:cubicBezTo>
                  <a:pt x="1583" y="28751"/>
                  <a:pt x="1007" y="30647"/>
                  <a:pt x="2015" y="32164"/>
                </a:cubicBezTo>
                <a:lnTo>
                  <a:pt x="31169" y="76461"/>
                </a:lnTo>
                <a:cubicBezTo>
                  <a:pt x="32537" y="78546"/>
                  <a:pt x="30809" y="81137"/>
                  <a:pt x="28074" y="81137"/>
                </a:cubicBezTo>
                <a:lnTo>
                  <a:pt x="3527" y="81137"/>
                </a:lnTo>
                <a:cubicBezTo>
                  <a:pt x="1583" y="81137"/>
                  <a:pt x="0" y="82527"/>
                  <a:pt x="0" y="84233"/>
                </a:cubicBezTo>
                <a:lnTo>
                  <a:pt x="0" y="87014"/>
                </a:lnTo>
                <a:cubicBezTo>
                  <a:pt x="0" y="88720"/>
                  <a:pt x="1583" y="90110"/>
                  <a:pt x="3527" y="90110"/>
                </a:cubicBezTo>
                <a:lnTo>
                  <a:pt x="61835" y="90110"/>
                </a:lnTo>
                <a:cubicBezTo>
                  <a:pt x="64571" y="90110"/>
                  <a:pt x="66298" y="92701"/>
                  <a:pt x="64931" y="94786"/>
                </a:cubicBezTo>
                <a:lnTo>
                  <a:pt x="52693" y="113428"/>
                </a:lnTo>
                <a:cubicBezTo>
                  <a:pt x="51685" y="114944"/>
                  <a:pt x="52261" y="116840"/>
                  <a:pt x="53989" y="117725"/>
                </a:cubicBezTo>
                <a:lnTo>
                  <a:pt x="56724" y="119052"/>
                </a:lnTo>
                <a:cubicBezTo>
                  <a:pt x="58380" y="119936"/>
                  <a:pt x="60539" y="119431"/>
                  <a:pt x="61547" y="117914"/>
                </a:cubicBezTo>
                <a:lnTo>
                  <a:pt x="90701" y="73617"/>
                </a:lnTo>
                <a:cubicBezTo>
                  <a:pt x="92069" y="71532"/>
                  <a:pt x="95452" y="71532"/>
                  <a:pt x="96820" y="73617"/>
                </a:cubicBezTo>
                <a:lnTo>
                  <a:pt x="109058" y="92259"/>
                </a:lnTo>
                <a:cubicBezTo>
                  <a:pt x="110065" y="93775"/>
                  <a:pt x="112225" y="94281"/>
                  <a:pt x="113953" y="93396"/>
                </a:cubicBezTo>
                <a:lnTo>
                  <a:pt x="116688" y="92006"/>
                </a:lnTo>
                <a:cubicBezTo>
                  <a:pt x="118344" y="91184"/>
                  <a:pt x="118920" y="89289"/>
                  <a:pt x="117984" y="87772"/>
                </a:cubicBezTo>
                <a:lnTo>
                  <a:pt x="88830" y="43475"/>
                </a:lnTo>
                <a:cubicBezTo>
                  <a:pt x="87462" y="41390"/>
                  <a:pt x="89118" y="38799"/>
                  <a:pt x="91853" y="38799"/>
                </a:cubicBezTo>
                <a:lnTo>
                  <a:pt x="116400" y="38799"/>
                </a:lnTo>
                <a:cubicBezTo>
                  <a:pt x="118344" y="38799"/>
                  <a:pt x="119928" y="37409"/>
                  <a:pt x="119928" y="35639"/>
                </a:cubicBezTo>
                <a:lnTo>
                  <a:pt x="119928" y="32922"/>
                </a:lnTo>
                <a:cubicBezTo>
                  <a:pt x="119928" y="31216"/>
                  <a:pt x="118344" y="29763"/>
                  <a:pt x="116400" y="29763"/>
                </a:cubicBezTo>
                <a:close/>
                <a:moveTo>
                  <a:pt x="59532" y="70963"/>
                </a:moveTo>
                <a:cubicBezTo>
                  <a:pt x="52621" y="70963"/>
                  <a:pt x="47006" y="66034"/>
                  <a:pt x="47006" y="59968"/>
                </a:cubicBezTo>
                <a:cubicBezTo>
                  <a:pt x="47006" y="53902"/>
                  <a:pt x="52621" y="48973"/>
                  <a:pt x="59532" y="48973"/>
                </a:cubicBezTo>
                <a:cubicBezTo>
                  <a:pt x="66442" y="48973"/>
                  <a:pt x="72057" y="53902"/>
                  <a:pt x="72057" y="59968"/>
                </a:cubicBezTo>
                <a:cubicBezTo>
                  <a:pt x="72057" y="66034"/>
                  <a:pt x="66442" y="70963"/>
                  <a:pt x="59532" y="70963"/>
                </a:cubicBezTo>
                <a:close/>
              </a:path>
            </a:pathLst>
          </a:custGeom>
          <a:solidFill>
            <a:srgbClr val="FA2706"/>
          </a:solidFill>
          <a:ln>
            <a:noFill/>
          </a:ln>
        </p:spPr>
        <p:txBody>
          <a:bodyPr lIns="45675" tIns="22825" rIns="45675" bIns="22825" anchor="ctr"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672" name="Shape 672"/>
          <p:cNvSpPr/>
          <p:nvPr/>
        </p:nvSpPr>
        <p:spPr>
          <a:xfrm>
            <a:off x="4213723" y="2271713"/>
            <a:ext cx="298190" cy="342154"/>
          </a:xfrm>
          <a:custGeom>
            <a:avLst/>
            <a:gdLst/>
            <a:ahLst/>
            <a:cxnLst/>
            <a:rect l="0" t="0" r="0" b="0"/>
            <a:pathLst>
              <a:path w="120000" h="120000" extrusionOk="0">
                <a:moveTo>
                  <a:pt x="116400" y="29763"/>
                </a:moveTo>
                <a:lnTo>
                  <a:pt x="58092" y="29763"/>
                </a:lnTo>
                <a:cubicBezTo>
                  <a:pt x="55356" y="29763"/>
                  <a:pt x="53701" y="27172"/>
                  <a:pt x="54997" y="25150"/>
                </a:cubicBezTo>
                <a:lnTo>
                  <a:pt x="67306" y="6508"/>
                </a:lnTo>
                <a:cubicBezTo>
                  <a:pt x="68242" y="4992"/>
                  <a:pt x="67666" y="3096"/>
                  <a:pt x="66010" y="2211"/>
                </a:cubicBezTo>
                <a:lnTo>
                  <a:pt x="63275" y="821"/>
                </a:lnTo>
                <a:cubicBezTo>
                  <a:pt x="61547" y="0"/>
                  <a:pt x="59388" y="505"/>
                  <a:pt x="58452" y="1958"/>
                </a:cubicBezTo>
                <a:lnTo>
                  <a:pt x="29298" y="46319"/>
                </a:lnTo>
                <a:cubicBezTo>
                  <a:pt x="27930" y="48404"/>
                  <a:pt x="24475" y="48404"/>
                  <a:pt x="23107" y="46319"/>
                </a:cubicBezTo>
                <a:lnTo>
                  <a:pt x="10869" y="27677"/>
                </a:lnTo>
                <a:cubicBezTo>
                  <a:pt x="9862" y="26161"/>
                  <a:pt x="7702" y="25655"/>
                  <a:pt x="6046" y="26540"/>
                </a:cubicBezTo>
                <a:lnTo>
                  <a:pt x="3311" y="27930"/>
                </a:lnTo>
                <a:cubicBezTo>
                  <a:pt x="1583" y="28751"/>
                  <a:pt x="1007" y="30647"/>
                  <a:pt x="2015" y="32164"/>
                </a:cubicBezTo>
                <a:lnTo>
                  <a:pt x="31169" y="76461"/>
                </a:lnTo>
                <a:cubicBezTo>
                  <a:pt x="32537" y="78546"/>
                  <a:pt x="30809" y="81137"/>
                  <a:pt x="28074" y="81137"/>
                </a:cubicBezTo>
                <a:lnTo>
                  <a:pt x="3527" y="81137"/>
                </a:lnTo>
                <a:cubicBezTo>
                  <a:pt x="1583" y="81137"/>
                  <a:pt x="0" y="82527"/>
                  <a:pt x="0" y="84233"/>
                </a:cubicBezTo>
                <a:lnTo>
                  <a:pt x="0" y="87014"/>
                </a:lnTo>
                <a:cubicBezTo>
                  <a:pt x="0" y="88720"/>
                  <a:pt x="1583" y="90110"/>
                  <a:pt x="3527" y="90110"/>
                </a:cubicBezTo>
                <a:lnTo>
                  <a:pt x="61835" y="90110"/>
                </a:lnTo>
                <a:cubicBezTo>
                  <a:pt x="64571" y="90110"/>
                  <a:pt x="66298" y="92701"/>
                  <a:pt x="64931" y="94786"/>
                </a:cubicBezTo>
                <a:lnTo>
                  <a:pt x="52693" y="113428"/>
                </a:lnTo>
                <a:cubicBezTo>
                  <a:pt x="51685" y="114944"/>
                  <a:pt x="52261" y="116840"/>
                  <a:pt x="53989" y="117725"/>
                </a:cubicBezTo>
                <a:lnTo>
                  <a:pt x="56724" y="119052"/>
                </a:lnTo>
                <a:cubicBezTo>
                  <a:pt x="58380" y="119936"/>
                  <a:pt x="60539" y="119431"/>
                  <a:pt x="61547" y="117914"/>
                </a:cubicBezTo>
                <a:lnTo>
                  <a:pt x="90701" y="73617"/>
                </a:lnTo>
                <a:cubicBezTo>
                  <a:pt x="92069" y="71532"/>
                  <a:pt x="95452" y="71532"/>
                  <a:pt x="96820" y="73617"/>
                </a:cubicBezTo>
                <a:lnTo>
                  <a:pt x="109058" y="92259"/>
                </a:lnTo>
                <a:cubicBezTo>
                  <a:pt x="110065" y="93775"/>
                  <a:pt x="112225" y="94281"/>
                  <a:pt x="113953" y="93396"/>
                </a:cubicBezTo>
                <a:lnTo>
                  <a:pt x="116688" y="92006"/>
                </a:lnTo>
                <a:cubicBezTo>
                  <a:pt x="118344" y="91184"/>
                  <a:pt x="118920" y="89289"/>
                  <a:pt x="117984" y="87772"/>
                </a:cubicBezTo>
                <a:lnTo>
                  <a:pt x="88830" y="43475"/>
                </a:lnTo>
                <a:cubicBezTo>
                  <a:pt x="87462" y="41390"/>
                  <a:pt x="89118" y="38799"/>
                  <a:pt x="91853" y="38799"/>
                </a:cubicBezTo>
                <a:lnTo>
                  <a:pt x="116400" y="38799"/>
                </a:lnTo>
                <a:cubicBezTo>
                  <a:pt x="118344" y="38799"/>
                  <a:pt x="119928" y="37409"/>
                  <a:pt x="119928" y="35639"/>
                </a:cubicBezTo>
                <a:lnTo>
                  <a:pt x="119928" y="32922"/>
                </a:lnTo>
                <a:cubicBezTo>
                  <a:pt x="119928" y="31216"/>
                  <a:pt x="118344" y="29763"/>
                  <a:pt x="116400" y="29763"/>
                </a:cubicBezTo>
                <a:close/>
                <a:moveTo>
                  <a:pt x="59532" y="70963"/>
                </a:moveTo>
                <a:cubicBezTo>
                  <a:pt x="52621" y="70963"/>
                  <a:pt x="47006" y="66034"/>
                  <a:pt x="47006" y="59968"/>
                </a:cubicBezTo>
                <a:cubicBezTo>
                  <a:pt x="47006" y="53902"/>
                  <a:pt x="52621" y="48973"/>
                  <a:pt x="59532" y="48973"/>
                </a:cubicBezTo>
                <a:cubicBezTo>
                  <a:pt x="66442" y="48973"/>
                  <a:pt x="72057" y="53902"/>
                  <a:pt x="72057" y="59968"/>
                </a:cubicBezTo>
                <a:cubicBezTo>
                  <a:pt x="72057" y="66034"/>
                  <a:pt x="66442" y="70963"/>
                  <a:pt x="59532" y="70963"/>
                </a:cubicBezTo>
                <a:close/>
              </a:path>
            </a:pathLst>
          </a:custGeom>
          <a:solidFill>
            <a:srgbClr val="FA2706"/>
          </a:solidFill>
          <a:ln>
            <a:noFill/>
          </a:ln>
        </p:spPr>
        <p:txBody>
          <a:bodyPr lIns="45675" tIns="22825" rIns="45675" bIns="22825" anchor="ctr"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673" name="Shape 673"/>
          <p:cNvSpPr/>
          <p:nvPr/>
        </p:nvSpPr>
        <p:spPr>
          <a:xfrm>
            <a:off x="5981826" y="2271713"/>
            <a:ext cx="298190" cy="342154"/>
          </a:xfrm>
          <a:custGeom>
            <a:avLst/>
            <a:gdLst/>
            <a:ahLst/>
            <a:cxnLst/>
            <a:rect l="0" t="0" r="0" b="0"/>
            <a:pathLst>
              <a:path w="120000" h="120000" extrusionOk="0">
                <a:moveTo>
                  <a:pt x="116400" y="29763"/>
                </a:moveTo>
                <a:lnTo>
                  <a:pt x="58092" y="29763"/>
                </a:lnTo>
                <a:cubicBezTo>
                  <a:pt x="55356" y="29763"/>
                  <a:pt x="53701" y="27172"/>
                  <a:pt x="54997" y="25150"/>
                </a:cubicBezTo>
                <a:lnTo>
                  <a:pt x="67306" y="6508"/>
                </a:lnTo>
                <a:cubicBezTo>
                  <a:pt x="68242" y="4992"/>
                  <a:pt x="67666" y="3096"/>
                  <a:pt x="66010" y="2211"/>
                </a:cubicBezTo>
                <a:lnTo>
                  <a:pt x="63275" y="821"/>
                </a:lnTo>
                <a:cubicBezTo>
                  <a:pt x="61547" y="0"/>
                  <a:pt x="59388" y="505"/>
                  <a:pt x="58452" y="1958"/>
                </a:cubicBezTo>
                <a:lnTo>
                  <a:pt x="29298" y="46319"/>
                </a:lnTo>
                <a:cubicBezTo>
                  <a:pt x="27930" y="48404"/>
                  <a:pt x="24475" y="48404"/>
                  <a:pt x="23107" y="46319"/>
                </a:cubicBezTo>
                <a:lnTo>
                  <a:pt x="10869" y="27677"/>
                </a:lnTo>
                <a:cubicBezTo>
                  <a:pt x="9862" y="26161"/>
                  <a:pt x="7702" y="25655"/>
                  <a:pt x="6046" y="26540"/>
                </a:cubicBezTo>
                <a:lnTo>
                  <a:pt x="3311" y="27930"/>
                </a:lnTo>
                <a:cubicBezTo>
                  <a:pt x="1583" y="28751"/>
                  <a:pt x="1007" y="30647"/>
                  <a:pt x="2015" y="32164"/>
                </a:cubicBezTo>
                <a:lnTo>
                  <a:pt x="31169" y="76461"/>
                </a:lnTo>
                <a:cubicBezTo>
                  <a:pt x="32537" y="78546"/>
                  <a:pt x="30809" y="81137"/>
                  <a:pt x="28074" y="81137"/>
                </a:cubicBezTo>
                <a:lnTo>
                  <a:pt x="3527" y="81137"/>
                </a:lnTo>
                <a:cubicBezTo>
                  <a:pt x="1583" y="81137"/>
                  <a:pt x="0" y="82527"/>
                  <a:pt x="0" y="84233"/>
                </a:cubicBezTo>
                <a:lnTo>
                  <a:pt x="0" y="87014"/>
                </a:lnTo>
                <a:cubicBezTo>
                  <a:pt x="0" y="88720"/>
                  <a:pt x="1583" y="90110"/>
                  <a:pt x="3527" y="90110"/>
                </a:cubicBezTo>
                <a:lnTo>
                  <a:pt x="61835" y="90110"/>
                </a:lnTo>
                <a:cubicBezTo>
                  <a:pt x="64571" y="90110"/>
                  <a:pt x="66298" y="92701"/>
                  <a:pt x="64931" y="94786"/>
                </a:cubicBezTo>
                <a:lnTo>
                  <a:pt x="52693" y="113428"/>
                </a:lnTo>
                <a:cubicBezTo>
                  <a:pt x="51685" y="114944"/>
                  <a:pt x="52261" y="116840"/>
                  <a:pt x="53989" y="117725"/>
                </a:cubicBezTo>
                <a:lnTo>
                  <a:pt x="56724" y="119052"/>
                </a:lnTo>
                <a:cubicBezTo>
                  <a:pt x="58380" y="119936"/>
                  <a:pt x="60539" y="119431"/>
                  <a:pt x="61547" y="117914"/>
                </a:cubicBezTo>
                <a:lnTo>
                  <a:pt x="90701" y="73617"/>
                </a:lnTo>
                <a:cubicBezTo>
                  <a:pt x="92069" y="71532"/>
                  <a:pt x="95452" y="71532"/>
                  <a:pt x="96820" y="73617"/>
                </a:cubicBezTo>
                <a:lnTo>
                  <a:pt x="109058" y="92259"/>
                </a:lnTo>
                <a:cubicBezTo>
                  <a:pt x="110065" y="93775"/>
                  <a:pt x="112225" y="94281"/>
                  <a:pt x="113953" y="93396"/>
                </a:cubicBezTo>
                <a:lnTo>
                  <a:pt x="116688" y="92006"/>
                </a:lnTo>
                <a:cubicBezTo>
                  <a:pt x="118344" y="91184"/>
                  <a:pt x="118920" y="89289"/>
                  <a:pt x="117984" y="87772"/>
                </a:cubicBezTo>
                <a:lnTo>
                  <a:pt x="88830" y="43475"/>
                </a:lnTo>
                <a:cubicBezTo>
                  <a:pt x="87462" y="41390"/>
                  <a:pt x="89118" y="38799"/>
                  <a:pt x="91853" y="38799"/>
                </a:cubicBezTo>
                <a:lnTo>
                  <a:pt x="116400" y="38799"/>
                </a:lnTo>
                <a:cubicBezTo>
                  <a:pt x="118344" y="38799"/>
                  <a:pt x="119928" y="37409"/>
                  <a:pt x="119928" y="35639"/>
                </a:cubicBezTo>
                <a:lnTo>
                  <a:pt x="119928" y="32922"/>
                </a:lnTo>
                <a:cubicBezTo>
                  <a:pt x="119928" y="31216"/>
                  <a:pt x="118344" y="29763"/>
                  <a:pt x="116400" y="29763"/>
                </a:cubicBezTo>
                <a:close/>
                <a:moveTo>
                  <a:pt x="59532" y="70963"/>
                </a:moveTo>
                <a:cubicBezTo>
                  <a:pt x="52621" y="70963"/>
                  <a:pt x="47006" y="66034"/>
                  <a:pt x="47006" y="59968"/>
                </a:cubicBezTo>
                <a:cubicBezTo>
                  <a:pt x="47006" y="53902"/>
                  <a:pt x="52621" y="48973"/>
                  <a:pt x="59532" y="48973"/>
                </a:cubicBezTo>
                <a:cubicBezTo>
                  <a:pt x="66442" y="48973"/>
                  <a:pt x="72057" y="53902"/>
                  <a:pt x="72057" y="59968"/>
                </a:cubicBezTo>
                <a:cubicBezTo>
                  <a:pt x="72057" y="66034"/>
                  <a:pt x="66442" y="70963"/>
                  <a:pt x="59532" y="70963"/>
                </a:cubicBezTo>
                <a:close/>
              </a:path>
            </a:pathLst>
          </a:custGeom>
          <a:solidFill>
            <a:srgbClr val="FA2706"/>
          </a:solidFill>
          <a:ln>
            <a:noFill/>
          </a:ln>
        </p:spPr>
        <p:txBody>
          <a:bodyPr lIns="45675" tIns="22825" rIns="45675" bIns="22825" anchor="ctr"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cxnSp>
        <p:nvCxnSpPr>
          <p:cNvPr id="674" name="Shape 674"/>
          <p:cNvCxnSpPr/>
          <p:nvPr/>
        </p:nvCxnSpPr>
        <p:spPr>
          <a:xfrm>
            <a:off x="6305073" y="2640521"/>
            <a:ext cx="288998" cy="304729"/>
          </a:xfrm>
          <a:prstGeom prst="straightConnector1">
            <a:avLst/>
          </a:prstGeom>
          <a:noFill/>
          <a:ln w="12700" cap="flat" cmpd="sng">
            <a:solidFill>
              <a:srgbClr val="CB3C48"/>
            </a:solidFill>
            <a:prstDash val="solid"/>
            <a:round/>
            <a:headEnd type="diamond" w="med" len="med"/>
            <a:tailEnd type="diamond" w="med" len="med"/>
          </a:ln>
        </p:spPr>
      </p:cxnSp>
      <p:sp>
        <p:nvSpPr>
          <p:cNvPr id="675" name="Shape 675"/>
          <p:cNvSpPr/>
          <p:nvPr/>
        </p:nvSpPr>
        <p:spPr>
          <a:xfrm>
            <a:off x="5981825" y="3007700"/>
            <a:ext cx="3009300" cy="1337400"/>
          </a:xfrm>
          <a:prstGeom prst="rect">
            <a:avLst/>
          </a:prstGeom>
          <a:noFill/>
          <a:ln>
            <a:noFill/>
          </a:ln>
        </p:spPr>
        <p:txBody>
          <a:bodyPr lIns="91425" tIns="91425" rIns="91425" bIns="91425" anchor="t" anchorCtr="0">
            <a:noAutofit/>
          </a:bodyPr>
          <a:lstStyle/>
          <a:p>
            <a:pPr marL="0" marR="0" lvl="0" indent="0" algn="ctr" rtl="0">
              <a:spcBef>
                <a:spcPts val="0"/>
              </a:spcBef>
              <a:buSzPct val="25000"/>
              <a:buNone/>
            </a:pPr>
            <a:r>
              <a:rPr lang="en-US" sz="2400" i="1">
                <a:solidFill>
                  <a:schemeClr val="dk2"/>
                </a:solidFill>
                <a:latin typeface="Helvetica Neue"/>
                <a:ea typeface="Helvetica Neue"/>
                <a:cs typeface="Helvetica Neue"/>
                <a:sym typeface="Helvetica Neue"/>
              </a:rPr>
              <a:t>APIs are the key enabler to building your digital platform</a:t>
            </a:r>
          </a:p>
        </p:txBody>
      </p:sp>
      <p:grpSp>
        <p:nvGrpSpPr>
          <p:cNvPr id="676" name="Shape 676"/>
          <p:cNvGrpSpPr/>
          <p:nvPr/>
        </p:nvGrpSpPr>
        <p:grpSpPr>
          <a:xfrm>
            <a:off x="4636316" y="1193966"/>
            <a:ext cx="223826" cy="466292"/>
            <a:chOff x="5129212" y="3392487"/>
            <a:chExt cx="142875" cy="244475"/>
          </a:xfrm>
        </p:grpSpPr>
        <p:sp>
          <p:nvSpPr>
            <p:cNvPr id="677" name="Shape 677"/>
            <p:cNvSpPr/>
            <p:nvPr/>
          </p:nvSpPr>
          <p:spPr>
            <a:xfrm>
              <a:off x="5129212" y="3443287"/>
              <a:ext cx="142875" cy="142875"/>
            </a:xfrm>
            <a:custGeom>
              <a:avLst/>
              <a:gdLst/>
              <a:ahLst/>
              <a:cxnLst/>
              <a:rect l="0" t="0" r="0" b="0"/>
              <a:pathLst>
                <a:path w="120000" h="120000" extrusionOk="0">
                  <a:moveTo>
                    <a:pt x="59999" y="119696"/>
                  </a:moveTo>
                  <a:lnTo>
                    <a:pt x="0" y="119696"/>
                  </a:lnTo>
                  <a:lnTo>
                    <a:pt x="0" y="0"/>
                  </a:lnTo>
                  <a:lnTo>
                    <a:pt x="119696" y="0"/>
                  </a:lnTo>
                  <a:lnTo>
                    <a:pt x="119696" y="119696"/>
                  </a:lnTo>
                  <a:lnTo>
                    <a:pt x="59999" y="119696"/>
                  </a:lnTo>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678" name="Shape 678"/>
            <p:cNvSpPr/>
            <p:nvPr/>
          </p:nvSpPr>
          <p:spPr>
            <a:xfrm>
              <a:off x="5129212" y="3392487"/>
              <a:ext cx="142875" cy="41275"/>
            </a:xfrm>
            <a:custGeom>
              <a:avLst/>
              <a:gdLst/>
              <a:ahLst/>
              <a:cxnLst/>
              <a:rect l="0" t="0" r="0" b="0"/>
              <a:pathLst>
                <a:path w="120000" h="120000" extrusionOk="0">
                  <a:moveTo>
                    <a:pt x="119696" y="118947"/>
                  </a:moveTo>
                  <a:lnTo>
                    <a:pt x="119696" y="74736"/>
                  </a:lnTo>
                  <a:cubicBezTo>
                    <a:pt x="119696" y="32631"/>
                    <a:pt x="110303" y="0"/>
                    <a:pt x="98484" y="0"/>
                  </a:cubicBezTo>
                  <a:lnTo>
                    <a:pt x="21515" y="0"/>
                  </a:lnTo>
                  <a:cubicBezTo>
                    <a:pt x="9393" y="0"/>
                    <a:pt x="0" y="32631"/>
                    <a:pt x="0" y="74736"/>
                  </a:cubicBezTo>
                  <a:lnTo>
                    <a:pt x="0" y="118947"/>
                  </a:lnTo>
                  <a:lnTo>
                    <a:pt x="119696" y="118947"/>
                  </a:lnTo>
                  <a:close/>
                  <a:moveTo>
                    <a:pt x="59999" y="45263"/>
                  </a:moveTo>
                  <a:cubicBezTo>
                    <a:pt x="64848" y="45263"/>
                    <a:pt x="68484" y="56842"/>
                    <a:pt x="68484" y="74736"/>
                  </a:cubicBezTo>
                  <a:cubicBezTo>
                    <a:pt x="68484" y="92631"/>
                    <a:pt x="65151" y="104210"/>
                    <a:pt x="59999" y="104210"/>
                  </a:cubicBezTo>
                  <a:cubicBezTo>
                    <a:pt x="55151" y="104210"/>
                    <a:pt x="51212" y="92631"/>
                    <a:pt x="51212" y="74736"/>
                  </a:cubicBezTo>
                  <a:cubicBezTo>
                    <a:pt x="51212" y="56842"/>
                    <a:pt x="54848" y="45263"/>
                    <a:pt x="59999" y="45263"/>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sp>
          <p:nvSpPr>
            <p:cNvPr id="679" name="Shape 679"/>
            <p:cNvSpPr/>
            <p:nvPr/>
          </p:nvSpPr>
          <p:spPr>
            <a:xfrm>
              <a:off x="5129212" y="3595687"/>
              <a:ext cx="142875" cy="41275"/>
            </a:xfrm>
            <a:custGeom>
              <a:avLst/>
              <a:gdLst/>
              <a:ahLst/>
              <a:cxnLst/>
              <a:rect l="0" t="0" r="0" b="0"/>
              <a:pathLst>
                <a:path w="120000" h="120000" extrusionOk="0">
                  <a:moveTo>
                    <a:pt x="0" y="0"/>
                  </a:moveTo>
                  <a:lnTo>
                    <a:pt x="0" y="44601"/>
                  </a:lnTo>
                  <a:cubicBezTo>
                    <a:pt x="0" y="86017"/>
                    <a:pt x="9393" y="118938"/>
                    <a:pt x="21515" y="118938"/>
                  </a:cubicBezTo>
                  <a:lnTo>
                    <a:pt x="98484" y="118938"/>
                  </a:lnTo>
                  <a:cubicBezTo>
                    <a:pt x="110303" y="118938"/>
                    <a:pt x="119696" y="86017"/>
                    <a:pt x="119696" y="44601"/>
                  </a:cubicBezTo>
                  <a:lnTo>
                    <a:pt x="119696" y="0"/>
                  </a:lnTo>
                  <a:lnTo>
                    <a:pt x="0" y="0"/>
                  </a:lnTo>
                  <a:close/>
                  <a:moveTo>
                    <a:pt x="81212" y="59469"/>
                  </a:moveTo>
                  <a:lnTo>
                    <a:pt x="38484" y="59469"/>
                  </a:lnTo>
                  <a:cubicBezTo>
                    <a:pt x="36060" y="59469"/>
                    <a:pt x="34242" y="53097"/>
                    <a:pt x="34242" y="44601"/>
                  </a:cubicBezTo>
                  <a:cubicBezTo>
                    <a:pt x="34242" y="35044"/>
                    <a:pt x="36060" y="29734"/>
                    <a:pt x="38484" y="29734"/>
                  </a:cubicBezTo>
                  <a:lnTo>
                    <a:pt x="81212" y="29734"/>
                  </a:lnTo>
                  <a:cubicBezTo>
                    <a:pt x="83939" y="29734"/>
                    <a:pt x="85454" y="35044"/>
                    <a:pt x="85454" y="44601"/>
                  </a:cubicBezTo>
                  <a:cubicBezTo>
                    <a:pt x="85454" y="53097"/>
                    <a:pt x="83939" y="59469"/>
                    <a:pt x="81212" y="59469"/>
                  </a:cubicBezTo>
                  <a:close/>
                </a:path>
              </a:pathLst>
            </a:custGeom>
            <a:solidFill>
              <a:srgbClr val="868686"/>
            </a:solidFill>
            <a:ln>
              <a:noFill/>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sp>
        <p:nvSpPr>
          <p:cNvPr id="680" name="Shape 680"/>
          <p:cNvSpPr/>
          <p:nvPr/>
        </p:nvSpPr>
        <p:spPr>
          <a:xfrm>
            <a:off x="3236469" y="2766333"/>
            <a:ext cx="2439939" cy="2058406"/>
          </a:xfrm>
          <a:prstGeom prst="roundRect">
            <a:avLst>
              <a:gd name="adj" fmla="val 16667"/>
            </a:avLst>
          </a:prstGeom>
          <a:solidFill>
            <a:schemeClr val="lt1"/>
          </a:solid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681" name="Shape 681" descr="CF logo.png"/>
          <p:cNvPicPr preferRelativeResize="0"/>
          <p:nvPr/>
        </p:nvPicPr>
        <p:blipFill rotWithShape="1">
          <a:blip r:embed="rId3">
            <a:alphaModFix/>
          </a:blip>
          <a:srcRect/>
          <a:stretch/>
        </p:blipFill>
        <p:spPr>
          <a:xfrm>
            <a:off x="3853239" y="4233267"/>
            <a:ext cx="1258044" cy="552987"/>
          </a:xfrm>
          <a:prstGeom prst="rect">
            <a:avLst/>
          </a:prstGeom>
          <a:noFill/>
          <a:ln>
            <a:noFill/>
          </a:ln>
        </p:spPr>
      </p:pic>
      <p:sp>
        <p:nvSpPr>
          <p:cNvPr id="682" name="Shape 682"/>
          <p:cNvSpPr/>
          <p:nvPr/>
        </p:nvSpPr>
        <p:spPr>
          <a:xfrm>
            <a:off x="3467042" y="2945250"/>
            <a:ext cx="2020665" cy="1084168"/>
          </a:xfrm>
          <a:custGeom>
            <a:avLst/>
            <a:gdLst/>
            <a:ahLst/>
            <a:cxnLst/>
            <a:rect l="0" t="0" r="0" b="0"/>
            <a:pathLst>
              <a:path w="120000" h="120000" extrusionOk="0">
                <a:moveTo>
                  <a:pt x="102565" y="62879"/>
                </a:moveTo>
                <a:cubicBezTo>
                  <a:pt x="112195" y="62879"/>
                  <a:pt x="119975" y="75660"/>
                  <a:pt x="119879" y="91360"/>
                </a:cubicBezTo>
                <a:cubicBezTo>
                  <a:pt x="119879" y="107179"/>
                  <a:pt x="112099" y="119960"/>
                  <a:pt x="102541" y="119960"/>
                </a:cubicBezTo>
                <a:lnTo>
                  <a:pt x="18058" y="119960"/>
                </a:lnTo>
                <a:lnTo>
                  <a:pt x="18058" y="119960"/>
                </a:lnTo>
                <a:cubicBezTo>
                  <a:pt x="17794" y="119960"/>
                  <a:pt x="17578" y="119960"/>
                  <a:pt x="17338" y="119960"/>
                </a:cubicBezTo>
                <a:cubicBezTo>
                  <a:pt x="7780" y="119960"/>
                  <a:pt x="0" y="107179"/>
                  <a:pt x="0" y="91360"/>
                </a:cubicBezTo>
                <a:cubicBezTo>
                  <a:pt x="0" y="76844"/>
                  <a:pt x="6579" y="64891"/>
                  <a:pt x="15129" y="63037"/>
                </a:cubicBezTo>
                <a:cubicBezTo>
                  <a:pt x="15177" y="48678"/>
                  <a:pt x="22357" y="36962"/>
                  <a:pt x="31146" y="36962"/>
                </a:cubicBezTo>
                <a:cubicBezTo>
                  <a:pt x="31218" y="36962"/>
                  <a:pt x="31314" y="36962"/>
                  <a:pt x="31362" y="36962"/>
                </a:cubicBezTo>
                <a:cubicBezTo>
                  <a:pt x="31242" y="35739"/>
                  <a:pt x="31218" y="34477"/>
                  <a:pt x="31218" y="33214"/>
                </a:cubicBezTo>
                <a:cubicBezTo>
                  <a:pt x="31218" y="14871"/>
                  <a:pt x="40320" y="0"/>
                  <a:pt x="51462" y="0"/>
                </a:cubicBezTo>
                <a:cubicBezTo>
                  <a:pt x="60972" y="0"/>
                  <a:pt x="68921" y="10729"/>
                  <a:pt x="71106" y="25285"/>
                </a:cubicBezTo>
                <a:cubicBezTo>
                  <a:pt x="73099" y="24142"/>
                  <a:pt x="75261" y="23471"/>
                  <a:pt x="77470" y="23471"/>
                </a:cubicBezTo>
                <a:cubicBezTo>
                  <a:pt x="87580" y="23471"/>
                  <a:pt x="95841" y="36962"/>
                  <a:pt x="95841" y="53609"/>
                </a:cubicBezTo>
                <a:cubicBezTo>
                  <a:pt x="95841" y="56883"/>
                  <a:pt x="95529" y="59921"/>
                  <a:pt x="94952" y="62879"/>
                </a:cubicBezTo>
                <a:lnTo>
                  <a:pt x="102565" y="62879"/>
                </a:lnTo>
              </a:path>
            </a:pathLst>
          </a:custGeom>
          <a:solidFill>
            <a:schemeClr val="lt1"/>
          </a:solidFill>
          <a:ln w="57150" cap="flat" cmpd="sng">
            <a:solidFill>
              <a:srgbClr val="D3D5D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None/>
            </a:pPr>
            <a:endParaRPr sz="1800">
              <a:solidFill>
                <a:schemeClr val="dk1"/>
              </a:solidFill>
              <a:latin typeface="Helvetica Neue"/>
              <a:ea typeface="Helvetica Neue"/>
              <a:cs typeface="Helvetica Neue"/>
              <a:sym typeface="Helvetica Neue"/>
            </a:endParaRPr>
          </a:p>
        </p:txBody>
      </p:sp>
      <p:grpSp>
        <p:nvGrpSpPr>
          <p:cNvPr id="683" name="Shape 683"/>
          <p:cNvGrpSpPr/>
          <p:nvPr/>
        </p:nvGrpSpPr>
        <p:grpSpPr>
          <a:xfrm>
            <a:off x="4115173" y="3132169"/>
            <a:ext cx="885035" cy="848022"/>
            <a:chOff x="4303821" y="3333480"/>
            <a:chExt cx="1066461" cy="1021861"/>
          </a:xfrm>
        </p:grpSpPr>
        <p:sp>
          <p:nvSpPr>
            <p:cNvPr id="684" name="Shape 684"/>
            <p:cNvSpPr/>
            <p:nvPr/>
          </p:nvSpPr>
          <p:spPr>
            <a:xfrm>
              <a:off x="4795887" y="3581064"/>
              <a:ext cx="574395" cy="495168"/>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500">
                  <a:solidFill>
                    <a:schemeClr val="dk1"/>
                  </a:solidFill>
                  <a:latin typeface="Arial"/>
                  <a:ea typeface="Arial"/>
                  <a:cs typeface="Arial"/>
                  <a:sym typeface="Arial"/>
                </a:rPr>
                <a:t>APP</a:t>
              </a:r>
            </a:p>
          </p:txBody>
        </p:sp>
        <p:sp>
          <p:nvSpPr>
            <p:cNvPr id="685" name="Shape 685"/>
            <p:cNvSpPr/>
            <p:nvPr/>
          </p:nvSpPr>
          <p:spPr>
            <a:xfrm>
              <a:off x="4303821" y="3333480"/>
              <a:ext cx="574395" cy="495168"/>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500">
                  <a:solidFill>
                    <a:schemeClr val="dk1"/>
                  </a:solidFill>
                  <a:latin typeface="Arial"/>
                  <a:ea typeface="Arial"/>
                  <a:cs typeface="Arial"/>
                  <a:sym typeface="Arial"/>
                </a:rPr>
                <a:t>APP</a:t>
              </a:r>
            </a:p>
          </p:txBody>
        </p:sp>
        <p:sp>
          <p:nvSpPr>
            <p:cNvPr id="686" name="Shape 686"/>
            <p:cNvSpPr/>
            <p:nvPr/>
          </p:nvSpPr>
          <p:spPr>
            <a:xfrm>
              <a:off x="4303821" y="3860173"/>
              <a:ext cx="574395" cy="495168"/>
            </a:xfrm>
            <a:prstGeom prst="hexagon">
              <a:avLst>
                <a:gd name="adj" fmla="val 25000"/>
                <a:gd name="vf" fmla="val 115470"/>
              </a:avLst>
            </a:prstGeom>
            <a:solidFill>
              <a:srgbClr val="66A8E5"/>
            </a:solidFill>
            <a:ln>
              <a:noFill/>
            </a:ln>
          </p:spPr>
          <p:txBody>
            <a:bodyPr lIns="91425" tIns="45700" rIns="91425" bIns="45700" anchor="ctr" anchorCtr="0">
              <a:noAutofit/>
            </a:bodyPr>
            <a:lstStyle/>
            <a:p>
              <a:pPr marL="0" marR="0" lvl="0" indent="0" algn="ctr" rtl="0">
                <a:spcBef>
                  <a:spcPts val="0"/>
                </a:spcBef>
                <a:buSzPct val="25000"/>
                <a:buNone/>
              </a:pPr>
              <a:r>
                <a:rPr lang="en-US" sz="500">
                  <a:solidFill>
                    <a:schemeClr val="dk1"/>
                  </a:solidFill>
                  <a:latin typeface="Arial"/>
                  <a:ea typeface="Arial"/>
                  <a:cs typeface="Arial"/>
                  <a:sym typeface="Arial"/>
                </a:rPr>
                <a:t>APP</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Shape 692"/>
          <p:cNvSpPr txBox="1">
            <a:spLocks noGrp="1"/>
          </p:cNvSpPr>
          <p:nvPr>
            <p:ph type="title"/>
          </p:nvPr>
        </p:nvSpPr>
        <p:spPr>
          <a:xfrm>
            <a:off x="113721" y="149918"/>
            <a:ext cx="8796900" cy="474300"/>
          </a:xfrm>
          <a:prstGeom prst="rect">
            <a:avLst/>
          </a:prstGeom>
          <a:noFill/>
          <a:ln>
            <a:noFill/>
          </a:ln>
        </p:spPr>
        <p:txBody>
          <a:bodyPr lIns="91425" tIns="45700" rIns="91425" bIns="45700" anchor="t" anchorCtr="0">
            <a:noAutofit/>
          </a:bodyPr>
          <a:lstStyle/>
          <a:p>
            <a:pPr marL="0" marR="0" lvl="0" indent="0" algn="l" rtl="0">
              <a:spcBef>
                <a:spcPts val="0"/>
              </a:spcBef>
              <a:buClr>
                <a:srgbClr val="008774"/>
              </a:buClr>
              <a:buSzPct val="25000"/>
              <a:buFont typeface="Arial"/>
              <a:buNone/>
            </a:pPr>
            <a:r>
              <a:rPr lang="en-US" sz="2800" b="1" i="0" u="none" strike="noStrike" cap="none">
                <a:solidFill>
                  <a:srgbClr val="008774"/>
                </a:solidFill>
                <a:latin typeface="Arial"/>
                <a:ea typeface="Arial"/>
                <a:cs typeface="Arial"/>
                <a:sym typeface="Arial"/>
              </a:rPr>
              <a:t>Agenda</a:t>
            </a:r>
          </a:p>
        </p:txBody>
      </p:sp>
      <p:sp>
        <p:nvSpPr>
          <p:cNvPr id="693" name="Shape 693"/>
          <p:cNvSpPr txBox="1">
            <a:spLocks noGrp="1"/>
          </p:cNvSpPr>
          <p:nvPr>
            <p:ph type="body" idx="1"/>
          </p:nvPr>
        </p:nvSpPr>
        <p:spPr>
          <a:xfrm>
            <a:off x="366725" y="822345"/>
            <a:ext cx="8410500" cy="3905100"/>
          </a:xfrm>
          <a:prstGeom prst="rect">
            <a:avLst/>
          </a:prstGeom>
          <a:noFill/>
          <a:ln>
            <a:noFill/>
          </a:ln>
        </p:spPr>
        <p:txBody>
          <a:bodyPr lIns="91425" tIns="91425" rIns="91425" bIns="91425" anchor="t" anchorCtr="0">
            <a:noAutofit/>
          </a:bodyPr>
          <a:lstStyle/>
          <a:p>
            <a:pPr marL="457200" lvl="0" indent="-381000" rtl="0">
              <a:spcBef>
                <a:spcPts val="0"/>
              </a:spcBef>
              <a:buClr>
                <a:srgbClr val="000000"/>
              </a:buClr>
              <a:buSzPct val="100000"/>
              <a:buFont typeface="Lato"/>
              <a:buAutoNum type="arabicPeriod"/>
            </a:pPr>
            <a:r>
              <a:rPr lang="en-US" sz="2400">
                <a:solidFill>
                  <a:srgbClr val="000000"/>
                </a:solidFill>
                <a:latin typeface="Lato"/>
                <a:ea typeface="Lato"/>
                <a:cs typeface="Lato"/>
                <a:sym typeface="Lato"/>
              </a:rPr>
              <a:t>Pivotal Cloud Foundry</a:t>
            </a:r>
          </a:p>
          <a:p>
            <a:pPr marL="457200" lvl="0" indent="-381000" rtl="0">
              <a:spcBef>
                <a:spcPts val="0"/>
              </a:spcBef>
              <a:buClr>
                <a:schemeClr val="accent1"/>
              </a:buClr>
              <a:buSzPct val="100000"/>
              <a:buFont typeface="Lato"/>
              <a:buAutoNum type="arabicPeriod"/>
            </a:pPr>
            <a:r>
              <a:rPr lang="en-US" sz="2400">
                <a:solidFill>
                  <a:schemeClr val="accent1"/>
                </a:solidFill>
                <a:latin typeface="Lato"/>
                <a:ea typeface="Lato"/>
                <a:cs typeface="Lato"/>
                <a:sym typeface="Lato"/>
              </a:rPr>
              <a:t>PCF Route Services</a:t>
            </a:r>
          </a:p>
          <a:p>
            <a:pPr marL="457200" lvl="0" indent="-381000" rtl="0">
              <a:spcBef>
                <a:spcPts val="0"/>
              </a:spcBef>
              <a:buClr>
                <a:schemeClr val="dk1"/>
              </a:buClr>
              <a:buSzPct val="100000"/>
              <a:buFont typeface="Lato"/>
              <a:buAutoNum type="arabicPeriod"/>
            </a:pPr>
            <a:r>
              <a:rPr lang="en-US" sz="2400">
                <a:solidFill>
                  <a:schemeClr val="dk1"/>
                </a:solidFill>
                <a:latin typeface="Lato"/>
                <a:ea typeface="Lato"/>
                <a:cs typeface="Lato"/>
                <a:sym typeface="Lato"/>
              </a:rPr>
              <a:t>Apigee Edge with PCF</a:t>
            </a:r>
          </a:p>
          <a:p>
            <a:pPr marL="457200" lvl="0" indent="-381000" rtl="0">
              <a:spcBef>
                <a:spcPts val="0"/>
              </a:spcBef>
              <a:buClr>
                <a:schemeClr val="dk1"/>
              </a:buClr>
              <a:buSzPct val="100000"/>
              <a:buFont typeface="Lato"/>
              <a:buAutoNum type="arabicPeriod"/>
            </a:pPr>
            <a:r>
              <a:rPr lang="en-US" sz="2400">
                <a:solidFill>
                  <a:schemeClr val="dk1"/>
                </a:solidFill>
                <a:latin typeface="Lato"/>
                <a:ea typeface="Lato"/>
                <a:cs typeface="Lato"/>
                <a:sym typeface="Lato"/>
              </a:rPr>
              <a:t>Demo</a:t>
            </a:r>
          </a:p>
          <a:p>
            <a:pPr marL="457200" lvl="0" indent="-381000" rtl="0">
              <a:spcBef>
                <a:spcPts val="0"/>
              </a:spcBef>
              <a:buClr>
                <a:schemeClr val="dk1"/>
              </a:buClr>
              <a:buSzPct val="100000"/>
              <a:buFont typeface="Lato"/>
              <a:buAutoNum type="arabicPeriod"/>
            </a:pPr>
            <a:r>
              <a:rPr lang="en-US" sz="2400">
                <a:solidFill>
                  <a:schemeClr val="dk1"/>
                </a:solidFill>
                <a:latin typeface="Lato"/>
                <a:ea typeface="Lato"/>
                <a:cs typeface="Lato"/>
                <a:sym typeface="Lato"/>
              </a:rPr>
              <a:t>Conclusion</a:t>
            </a:r>
          </a:p>
          <a:p>
            <a:pPr marL="0" marR="0" lvl="0" indent="0" algn="l" rtl="0">
              <a:spcBef>
                <a:spcPts val="0"/>
              </a:spcBef>
              <a:spcAft>
                <a:spcPts val="0"/>
              </a:spcAft>
              <a:buClr>
                <a:schemeClr val="dk1"/>
              </a:buClr>
              <a:buSzPct val="25000"/>
              <a:buFont typeface="Arial"/>
              <a:buNone/>
            </a:pPr>
            <a:endParaRPr>
              <a:solidFill>
                <a:schemeClr val="dk1"/>
              </a:solidFill>
            </a:endParaRPr>
          </a:p>
        </p:txBody>
      </p:sp>
    </p:spTree>
  </p:cSld>
  <p:clrMapOvr>
    <a:masterClrMapping/>
  </p:clrMapOvr>
</p:sld>
</file>

<file path=ppt/theme/theme1.xml><?xml version="1.0" encoding="utf-8"?>
<a:theme xmlns:a="http://schemas.openxmlformats.org/drawingml/2006/main"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2052</Words>
  <Application>Microsoft Macintosh PowerPoint</Application>
  <PresentationFormat>On-screen Show (16:9)</PresentationFormat>
  <Paragraphs>281</Paragraphs>
  <Slides>27</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Proxima Nova</vt:lpstr>
      <vt:lpstr>Lato</vt:lpstr>
      <vt:lpstr>Cabin</vt:lpstr>
      <vt:lpstr>Helvetica Neue</vt:lpstr>
      <vt:lpstr>Source Sans Pro</vt:lpstr>
      <vt:lpstr>Open Sans</vt:lpstr>
      <vt:lpstr>Pivotal Main</vt:lpstr>
      <vt:lpstr>2_Pivotal Main</vt:lpstr>
      <vt:lpstr>PowerPoint Presentation</vt:lpstr>
      <vt:lpstr>Agenda</vt:lpstr>
      <vt:lpstr>PowerPoint Presentation</vt:lpstr>
      <vt:lpstr>Pivotal Cloud Foundry – an API Centric Platform</vt:lpstr>
      <vt:lpstr>Implement APIs your way</vt:lpstr>
      <vt:lpstr>Why APIs?</vt:lpstr>
      <vt:lpstr>PowerPoint Presentation</vt:lpstr>
      <vt:lpstr>PowerPoint Presentation</vt:lpstr>
      <vt:lpstr>Agenda</vt:lpstr>
      <vt:lpstr>Routing in PCF </vt:lpstr>
      <vt:lpstr>Application Request Path in PCF</vt:lpstr>
      <vt:lpstr>PowerPoint Presentation</vt:lpstr>
      <vt:lpstr>How are PCF Route Services used?</vt:lpstr>
      <vt:lpstr>PowerPoint Presentation</vt:lpstr>
      <vt:lpstr>PowerPoint Presentation</vt:lpstr>
      <vt:lpstr>PowerPoint Presentation</vt:lpstr>
      <vt:lpstr>How Route Services work </vt:lpstr>
      <vt:lpstr>Who offers Route Services for PCF?</vt:lpstr>
      <vt:lpstr>Apigee Edge as a PCF Route Service</vt:lpstr>
      <vt:lpstr>Agenda</vt:lpstr>
      <vt:lpstr>PowerPoint Presentation</vt:lpstr>
      <vt:lpstr>PowerPoint Presentation</vt:lpstr>
      <vt:lpstr>PowerPoint Presentation</vt:lpstr>
      <vt:lpstr>PowerPoint Presentation</vt:lpstr>
      <vt:lpstr>DEMO</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 Busch</cp:lastModifiedBy>
  <cp:revision>1</cp:revision>
  <dcterms:modified xsi:type="dcterms:W3CDTF">2016-10-17T16:33:58Z</dcterms:modified>
</cp:coreProperties>
</file>